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handoutMasterIdLst>
    <p:handoutMasterId r:id="rId43"/>
  </p:handoutMasterIdLst>
  <p:sldIdLst>
    <p:sldId id="256" r:id="rId2"/>
    <p:sldId id="329" r:id="rId3"/>
    <p:sldId id="330" r:id="rId4"/>
    <p:sldId id="331" r:id="rId5"/>
    <p:sldId id="332" r:id="rId6"/>
    <p:sldId id="334" r:id="rId7"/>
    <p:sldId id="335" r:id="rId8"/>
    <p:sldId id="336" r:id="rId9"/>
    <p:sldId id="337" r:id="rId10"/>
    <p:sldId id="338" r:id="rId11"/>
    <p:sldId id="341" r:id="rId12"/>
    <p:sldId id="340" r:id="rId13"/>
    <p:sldId id="342" r:id="rId14"/>
    <p:sldId id="343" r:id="rId15"/>
    <p:sldId id="344" r:id="rId16"/>
    <p:sldId id="345" r:id="rId17"/>
    <p:sldId id="346" r:id="rId18"/>
    <p:sldId id="347" r:id="rId19"/>
    <p:sldId id="350" r:id="rId20"/>
    <p:sldId id="348" r:id="rId21"/>
    <p:sldId id="352" r:id="rId22"/>
    <p:sldId id="351" r:id="rId23"/>
    <p:sldId id="349" r:id="rId24"/>
    <p:sldId id="353" r:id="rId25"/>
    <p:sldId id="363" r:id="rId26"/>
    <p:sldId id="364" r:id="rId27"/>
    <p:sldId id="356" r:id="rId28"/>
    <p:sldId id="355" r:id="rId29"/>
    <p:sldId id="358" r:id="rId30"/>
    <p:sldId id="359" r:id="rId31"/>
    <p:sldId id="360" r:id="rId32"/>
    <p:sldId id="361" r:id="rId33"/>
    <p:sldId id="362" r:id="rId34"/>
    <p:sldId id="366" r:id="rId35"/>
    <p:sldId id="371" r:id="rId36"/>
    <p:sldId id="367" r:id="rId37"/>
    <p:sldId id="370" r:id="rId38"/>
    <p:sldId id="372" r:id="rId39"/>
    <p:sldId id="373" r:id="rId40"/>
    <p:sldId id="308" r:id="rId4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62" autoAdjust="0"/>
    <p:restoredTop sz="89898" autoAdjust="0"/>
  </p:normalViewPr>
  <p:slideViewPr>
    <p:cSldViewPr showGuides="1">
      <p:cViewPr varScale="1">
        <p:scale>
          <a:sx n="118" d="100"/>
          <a:sy n="118" d="100"/>
        </p:scale>
        <p:origin x="528" y="10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DA4B52-F070-41C7-BE90-6279B8D99722}" type="doc">
      <dgm:prSet loTypeId="urn:microsoft.com/office/officeart/2011/layout/TabList" loCatId="list" qsTypeId="urn:microsoft.com/office/officeart/2005/8/quickstyle/simple1" qsCatId="simple" csTypeId="urn:microsoft.com/office/officeart/2005/8/colors/colorful4" csCatId="colorful" phldr="1"/>
      <dgm:spPr/>
      <dgm:t>
        <a:bodyPr/>
        <a:lstStyle/>
        <a:p>
          <a:endParaRPr lang="en-US"/>
        </a:p>
      </dgm:t>
    </dgm:pt>
    <dgm:pt modelId="{857952AB-3D34-4922-AC5B-16CE5FB8B915}">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Chapter 1</a:t>
          </a:r>
        </a:p>
      </dgm:t>
    </dgm:pt>
    <dgm:pt modelId="{26654FF5-AAA7-4504-8294-F5F6D6865C82}" type="parTrans" cxnId="{644F7EBB-9941-4F08-A1A5-C3B6AF437B29}">
      <dgm:prSet/>
      <dgm:spPr/>
      <dgm:t>
        <a:bodyPr/>
        <a:lstStyle/>
        <a:p>
          <a:endParaRPr lang="en-US"/>
        </a:p>
      </dgm:t>
    </dgm:pt>
    <dgm:pt modelId="{82E99814-8C78-45ED-BF7F-69DBD6DA2674}" type="sibTrans" cxnId="{644F7EBB-9941-4F08-A1A5-C3B6AF437B29}">
      <dgm:prSet/>
      <dgm:spPr/>
      <dgm:t>
        <a:bodyPr/>
        <a:lstStyle/>
        <a:p>
          <a:endParaRPr lang="en-US"/>
        </a:p>
      </dgm:t>
    </dgm:pt>
    <dgm:pt modelId="{7B98946C-F54B-4CD9-8B8A-B50F9083CDE1}">
      <dgm:prSet phldrT="[Text]" custT="1"/>
      <dgm:spPr/>
      <dgm:t>
        <a:bodyPr/>
        <a:lstStyle/>
        <a:p>
          <a:pPr algn="l"/>
          <a:r>
            <a:rPr lang="en-US" sz="2800" b="1" dirty="0">
              <a:solidFill>
                <a:schemeClr val="tx2"/>
              </a:solidFill>
              <a:latin typeface="Tahoma" panose="020B0604030504040204" pitchFamily="34" charset="0"/>
              <a:ea typeface="Tahoma" panose="020B0604030504040204" pitchFamily="34" charset="0"/>
              <a:cs typeface="Tahoma" panose="020B0604030504040204" pitchFamily="34" charset="0"/>
            </a:rPr>
            <a:t>Introduction</a:t>
          </a:r>
        </a:p>
      </dgm:t>
    </dgm:pt>
    <dgm:pt modelId="{7164886B-82E4-4AEC-B7C5-B88FF97A7F28}" type="parTrans" cxnId="{943E6FAA-A8B4-4E3B-8826-04A8112999D9}">
      <dgm:prSet/>
      <dgm:spPr/>
      <dgm:t>
        <a:bodyPr/>
        <a:lstStyle/>
        <a:p>
          <a:endParaRPr lang="en-US"/>
        </a:p>
      </dgm:t>
    </dgm:pt>
    <dgm:pt modelId="{73E21140-4A81-45EA-944B-296E3BD12E21}" type="sibTrans" cxnId="{943E6FAA-A8B4-4E3B-8826-04A8112999D9}">
      <dgm:prSet/>
      <dgm:spPr/>
      <dgm:t>
        <a:bodyPr/>
        <a:lstStyle/>
        <a:p>
          <a:endParaRPr lang="en-US"/>
        </a:p>
      </dgm:t>
    </dgm:pt>
    <dgm:pt modelId="{4F04C08C-41F2-46D6-B7F8-4B650ED7D734}">
      <dgm:prSet phldrT="[Text]" custT="1"/>
      <dgm:spPr/>
      <dgm:t>
        <a:bodyPr/>
        <a:lstStyle/>
        <a:p>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Next-Generation Sequencing Data</a:t>
          </a:r>
        </a:p>
      </dgm:t>
    </dgm:pt>
    <dgm:pt modelId="{1A6CF39D-AA1A-4FFC-A592-9AC3277F5EAB}" type="parTrans" cxnId="{81DBAAC1-577D-445F-9C3D-9A34B802F110}">
      <dgm:prSet/>
      <dgm:spPr/>
      <dgm:t>
        <a:bodyPr/>
        <a:lstStyle/>
        <a:p>
          <a:endParaRPr lang="en-US"/>
        </a:p>
      </dgm:t>
    </dgm:pt>
    <dgm:pt modelId="{DE60CB9A-62C1-43EA-BB78-BB28CE6EF7F7}" type="sibTrans" cxnId="{81DBAAC1-577D-445F-9C3D-9A34B802F110}">
      <dgm:prSet/>
      <dgm:spPr/>
      <dgm:t>
        <a:bodyPr/>
        <a:lstStyle/>
        <a:p>
          <a:endParaRPr lang="en-US"/>
        </a:p>
      </dgm:t>
    </dgm:pt>
    <dgm:pt modelId="{831B8A89-E88A-41EB-A783-17BEDC0DF17A}">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Chapter 2</a:t>
          </a:r>
        </a:p>
      </dgm:t>
    </dgm:pt>
    <dgm:pt modelId="{EAD961A0-9F2E-433F-AD60-934A67DF0F10}" type="parTrans" cxnId="{F847BB3F-85C0-4A4B-B5EB-6811343D2E68}">
      <dgm:prSet/>
      <dgm:spPr/>
      <dgm:t>
        <a:bodyPr/>
        <a:lstStyle/>
        <a:p>
          <a:endParaRPr lang="en-US"/>
        </a:p>
      </dgm:t>
    </dgm:pt>
    <dgm:pt modelId="{8E18AC99-A179-4F72-B919-73755D3BF71C}" type="sibTrans" cxnId="{F847BB3F-85C0-4A4B-B5EB-6811343D2E68}">
      <dgm:prSet/>
      <dgm:spPr/>
      <dgm:t>
        <a:bodyPr/>
        <a:lstStyle/>
        <a:p>
          <a:endParaRPr lang="en-US"/>
        </a:p>
      </dgm:t>
    </dgm:pt>
    <dgm:pt modelId="{85C28359-8664-42C4-9DCC-E681E40D1AC2}">
      <dgm:prSet phldrT="[Text]" custT="1"/>
      <dgm:spPr/>
      <dgm:t>
        <a:bodyPr/>
        <a:lstStyle/>
        <a:p>
          <a:pPr algn="l"/>
          <a:r>
            <a:rPr lang="en-US" sz="2800" b="1" dirty="0">
              <a:solidFill>
                <a:schemeClr val="tx2"/>
              </a:solidFill>
              <a:latin typeface="Tahoma" panose="020B0604030504040204" pitchFamily="34" charset="0"/>
              <a:ea typeface="Tahoma" panose="020B0604030504040204" pitchFamily="34" charset="0"/>
              <a:cs typeface="Tahoma" panose="020B0604030504040204" pitchFamily="34" charset="0"/>
            </a:rPr>
            <a:t>Tools Development</a:t>
          </a:r>
        </a:p>
      </dgm:t>
    </dgm:pt>
    <dgm:pt modelId="{2EB53A92-85D5-4451-BD07-327F285F5E09}" type="parTrans" cxnId="{A1736ECF-1CFF-4942-BAC7-BD6E64D0BCA0}">
      <dgm:prSet/>
      <dgm:spPr/>
      <dgm:t>
        <a:bodyPr/>
        <a:lstStyle/>
        <a:p>
          <a:endParaRPr lang="en-US"/>
        </a:p>
      </dgm:t>
    </dgm:pt>
    <dgm:pt modelId="{4ECC625E-D7B7-4955-91CF-E31CE80D3575}" type="sibTrans" cxnId="{A1736ECF-1CFF-4942-BAC7-BD6E64D0BCA0}">
      <dgm:prSet/>
      <dgm:spPr/>
      <dgm:t>
        <a:bodyPr/>
        <a:lstStyle/>
        <a:p>
          <a:endParaRPr lang="en-US"/>
        </a:p>
      </dgm:t>
    </dgm:pt>
    <dgm:pt modelId="{8D46C442-5FCD-48EB-BE51-FF542FED8777}">
      <dgm:prSet phldrT="[Text]" custT="1"/>
      <dgm:spPr/>
      <dgm:t>
        <a:bodyPr/>
        <a:lstStyle/>
        <a:p>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Sequencing Data Analysis</a:t>
          </a:r>
        </a:p>
      </dgm:t>
    </dgm:pt>
    <dgm:pt modelId="{23E11E50-7EC5-4210-B928-3D7A3891444A}" type="parTrans" cxnId="{5410FA90-9E7C-48DA-B972-3BE28430F651}">
      <dgm:prSet/>
      <dgm:spPr/>
      <dgm:t>
        <a:bodyPr/>
        <a:lstStyle/>
        <a:p>
          <a:endParaRPr lang="en-US"/>
        </a:p>
      </dgm:t>
    </dgm:pt>
    <dgm:pt modelId="{267D1FF9-D03F-413E-B42B-C00EBB713A66}" type="sibTrans" cxnId="{5410FA90-9E7C-48DA-B972-3BE28430F651}">
      <dgm:prSet/>
      <dgm:spPr/>
      <dgm:t>
        <a:bodyPr/>
        <a:lstStyle/>
        <a:p>
          <a:endParaRPr lang="en-US"/>
        </a:p>
      </dgm:t>
    </dgm:pt>
    <dgm:pt modelId="{80EAABD8-B22A-4B35-B143-80B96D6A9F0B}">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Chapter 3</a:t>
          </a:r>
        </a:p>
      </dgm:t>
    </dgm:pt>
    <dgm:pt modelId="{6DBBB7AC-07AD-4D43-AFD9-8D3E87BD37E6}" type="parTrans" cxnId="{A2E6E6A3-4CC1-4B20-86B0-BFA3AA0FB90B}">
      <dgm:prSet/>
      <dgm:spPr/>
      <dgm:t>
        <a:bodyPr/>
        <a:lstStyle/>
        <a:p>
          <a:endParaRPr lang="en-US"/>
        </a:p>
      </dgm:t>
    </dgm:pt>
    <dgm:pt modelId="{56A3E71B-6329-407F-976C-8EABE9892EC3}" type="sibTrans" cxnId="{A2E6E6A3-4CC1-4B20-86B0-BFA3AA0FB90B}">
      <dgm:prSet/>
      <dgm:spPr/>
      <dgm:t>
        <a:bodyPr/>
        <a:lstStyle/>
        <a:p>
          <a:endParaRPr lang="en-US"/>
        </a:p>
      </dgm:t>
    </dgm:pt>
    <dgm:pt modelId="{34519F27-6EC4-4483-B28C-6024FF5E8182}">
      <dgm:prSet phldrT="[Text]" custT="1"/>
      <dgm:spPr/>
      <dgm:t>
        <a:bodyPr/>
        <a:lstStyle/>
        <a:p>
          <a:pPr algn="l"/>
          <a:r>
            <a:rPr lang="en-US" sz="2800" b="1" dirty="0">
              <a:solidFill>
                <a:schemeClr val="tx2"/>
              </a:solidFill>
              <a:latin typeface="Tahoma" panose="020B0604030504040204" pitchFamily="34" charset="0"/>
              <a:ea typeface="Tahoma" panose="020B0604030504040204" pitchFamily="34" charset="0"/>
              <a:cs typeface="Tahoma" panose="020B0604030504040204" pitchFamily="34" charset="0"/>
            </a:rPr>
            <a:t>Collaborative Efforts</a:t>
          </a:r>
        </a:p>
      </dgm:t>
    </dgm:pt>
    <dgm:pt modelId="{4235C371-F5E5-4206-A3AA-B538845948CA}" type="parTrans" cxnId="{A7E4C51D-72DB-49AE-9960-270C64789D6F}">
      <dgm:prSet/>
      <dgm:spPr/>
      <dgm:t>
        <a:bodyPr/>
        <a:lstStyle/>
        <a:p>
          <a:endParaRPr lang="en-US"/>
        </a:p>
      </dgm:t>
    </dgm:pt>
    <dgm:pt modelId="{AE667756-12AF-4D12-B8F0-3A0507FE770C}" type="sibTrans" cxnId="{A7E4C51D-72DB-49AE-9960-270C64789D6F}">
      <dgm:prSet/>
      <dgm:spPr/>
      <dgm:t>
        <a:bodyPr/>
        <a:lstStyle/>
        <a:p>
          <a:endParaRPr lang="en-US"/>
        </a:p>
      </dgm:t>
    </dgm:pt>
    <dgm:pt modelId="{9025CDC5-C280-4F68-B10E-F5B0CBB3C523}">
      <dgm:prSet phldrT="[Text]" custT="1"/>
      <dgm:spPr/>
      <dgm:t>
        <a:bodyPr/>
        <a:lstStyle/>
        <a:p>
          <a:r>
            <a:rPr lang="en-US" sz="2000" dirty="0" err="1">
              <a:solidFill>
                <a:schemeClr val="tx2"/>
              </a:solidFill>
              <a:latin typeface="Tahoma" panose="020B0604030504040204" pitchFamily="34" charset="0"/>
              <a:ea typeface="Tahoma" panose="020B0604030504040204" pitchFamily="34" charset="0"/>
              <a:cs typeface="Tahoma" panose="020B0604030504040204" pitchFamily="34" charset="0"/>
            </a:rPr>
            <a:t>GeneQC</a:t>
          </a: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dgm:t>
    </dgm:pt>
    <dgm:pt modelId="{EF2A727D-25EB-4CB2-9DD6-4A49CA456B58}" type="parTrans" cxnId="{7B52171C-6978-466B-B552-6532A9312096}">
      <dgm:prSet/>
      <dgm:spPr/>
      <dgm:t>
        <a:bodyPr/>
        <a:lstStyle/>
        <a:p>
          <a:endParaRPr lang="en-US"/>
        </a:p>
      </dgm:t>
    </dgm:pt>
    <dgm:pt modelId="{897D2B79-B8E7-4573-98D8-EA2460AC01D5}" type="sibTrans" cxnId="{7B52171C-6978-466B-B552-6532A9312096}">
      <dgm:prSet/>
      <dgm:spPr/>
      <dgm:t>
        <a:bodyPr/>
        <a:lstStyle/>
        <a:p>
          <a:endParaRPr lang="en-US"/>
        </a:p>
      </dgm:t>
    </dgm:pt>
    <dgm:pt modelId="{66741E1A-246C-4D6D-9249-8AF4EFF00167}">
      <dgm:prSet phldrT="[Text]" custT="1"/>
      <dgm:spPr/>
      <dgm:t>
        <a:bodyPr/>
        <a:lstStyle/>
        <a:p>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EMR Data</a:t>
          </a:r>
        </a:p>
      </dgm:t>
    </dgm:pt>
    <dgm:pt modelId="{D203AC82-8C89-48DF-9991-434CCF4A3C87}" type="parTrans" cxnId="{FC68CD7A-6EDF-4ADB-945D-699EAB2943E5}">
      <dgm:prSet/>
      <dgm:spPr/>
      <dgm:t>
        <a:bodyPr/>
        <a:lstStyle/>
        <a:p>
          <a:endParaRPr lang="en-US"/>
        </a:p>
      </dgm:t>
    </dgm:pt>
    <dgm:pt modelId="{83B765DA-5996-47BA-B001-5B275E80837C}" type="sibTrans" cxnId="{FC68CD7A-6EDF-4ADB-945D-699EAB2943E5}">
      <dgm:prSet/>
      <dgm:spPr/>
      <dgm:t>
        <a:bodyPr/>
        <a:lstStyle/>
        <a:p>
          <a:endParaRPr lang="en-US"/>
        </a:p>
      </dgm:t>
    </dgm:pt>
    <dgm:pt modelId="{DE64B1E5-8516-4C14-A0C6-184F36F7588E}">
      <dgm:prSet phldrT="[Text]" custT="1"/>
      <dgm:spPr/>
      <dgm:t>
        <a:bodyPr/>
        <a:lstStyle/>
        <a:p>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Machine Learning for Data Analysis</a:t>
          </a:r>
        </a:p>
      </dgm:t>
    </dgm:pt>
    <dgm:pt modelId="{20019186-AA08-475A-8895-154459A07D17}" type="parTrans" cxnId="{D91EC41C-E3D1-447F-9624-360150F84EE9}">
      <dgm:prSet/>
      <dgm:spPr/>
      <dgm:t>
        <a:bodyPr/>
        <a:lstStyle/>
        <a:p>
          <a:endParaRPr lang="en-US"/>
        </a:p>
      </dgm:t>
    </dgm:pt>
    <dgm:pt modelId="{08CD0FEB-E663-4468-9443-E1D1207D2A06}" type="sibTrans" cxnId="{D91EC41C-E3D1-447F-9624-360150F84EE9}">
      <dgm:prSet/>
      <dgm:spPr/>
      <dgm:t>
        <a:bodyPr/>
        <a:lstStyle/>
        <a:p>
          <a:endParaRPr lang="en-US"/>
        </a:p>
      </dgm:t>
    </dgm:pt>
    <dgm:pt modelId="{13191EEA-DE2E-49FD-B7A0-6F1E54DE126A}">
      <dgm:prSet phldrT="[Text]" custT="1"/>
      <dgm:spPr/>
      <dgm:t>
        <a:bodyPr/>
        <a:lstStyle/>
        <a:p>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EMR Data Analysis</a:t>
          </a:r>
        </a:p>
      </dgm:t>
    </dgm:pt>
    <dgm:pt modelId="{C482A35C-BBB6-49FB-9B65-D96CA98E891F}" type="parTrans" cxnId="{8645F2F6-FDF7-4A64-BB37-BC82E2BB1ABE}">
      <dgm:prSet/>
      <dgm:spPr/>
      <dgm:t>
        <a:bodyPr/>
        <a:lstStyle/>
        <a:p>
          <a:endParaRPr lang="en-US"/>
        </a:p>
      </dgm:t>
    </dgm:pt>
    <dgm:pt modelId="{485A7298-99FD-479F-B895-0BC590047297}" type="sibTrans" cxnId="{8645F2F6-FDF7-4A64-BB37-BC82E2BB1ABE}">
      <dgm:prSet/>
      <dgm:spPr/>
      <dgm:t>
        <a:bodyPr/>
        <a:lstStyle/>
        <a:p>
          <a:endParaRPr lang="en-US"/>
        </a:p>
      </dgm:t>
    </dgm:pt>
    <dgm:pt modelId="{09BB0B1D-1A95-41B8-BE94-F1C8009B7AB5}">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Chapter 4</a:t>
          </a:r>
        </a:p>
      </dgm:t>
    </dgm:pt>
    <dgm:pt modelId="{2C808BEF-3295-4BD8-9A16-9CC536CB2885}" type="parTrans" cxnId="{C0758D07-E8FB-4812-B308-7D3035BD6D13}">
      <dgm:prSet/>
      <dgm:spPr/>
      <dgm:t>
        <a:bodyPr/>
        <a:lstStyle/>
        <a:p>
          <a:endParaRPr lang="en-US"/>
        </a:p>
      </dgm:t>
    </dgm:pt>
    <dgm:pt modelId="{DE1D61D3-E8F6-4A74-95A5-435E9C7482B7}" type="sibTrans" cxnId="{C0758D07-E8FB-4812-B308-7D3035BD6D13}">
      <dgm:prSet/>
      <dgm:spPr/>
      <dgm:t>
        <a:bodyPr/>
        <a:lstStyle/>
        <a:p>
          <a:endParaRPr lang="en-US"/>
        </a:p>
      </dgm:t>
    </dgm:pt>
    <dgm:pt modelId="{AA58BD0F-66F1-49BC-A788-2E8B490A8945}">
      <dgm:prSet phldrT="[Text]" custT="1"/>
      <dgm:spPr/>
      <dgm:t>
        <a:bodyPr/>
        <a:lstStyle/>
        <a:p>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Glycine Max RNA sequencing Analysis</a:t>
          </a:r>
        </a:p>
      </dgm:t>
    </dgm:pt>
    <dgm:pt modelId="{03660162-B363-4503-9282-43A630C2864B}" type="parTrans" cxnId="{8494F04E-7113-4596-A12E-5678A5D821F1}">
      <dgm:prSet/>
      <dgm:spPr/>
      <dgm:t>
        <a:bodyPr/>
        <a:lstStyle/>
        <a:p>
          <a:endParaRPr lang="en-US"/>
        </a:p>
      </dgm:t>
    </dgm:pt>
    <dgm:pt modelId="{06C10B25-DF38-49BB-839D-C4AEFF16865D}" type="sibTrans" cxnId="{8494F04E-7113-4596-A12E-5678A5D821F1}">
      <dgm:prSet/>
      <dgm:spPr/>
      <dgm:t>
        <a:bodyPr/>
        <a:lstStyle/>
        <a:p>
          <a:endParaRPr lang="en-US"/>
        </a:p>
      </dgm:t>
    </dgm:pt>
    <dgm:pt modelId="{8C6A7634-4946-4242-AF5B-233553CFF946}">
      <dgm:prSet phldrT="[Text]" custT="1"/>
      <dgm:spPr/>
      <dgm:t>
        <a:bodyPr/>
        <a:lstStyle/>
        <a:p>
          <a:pPr algn="l"/>
          <a:r>
            <a:rPr lang="en-US" sz="2800" b="1" dirty="0">
              <a:solidFill>
                <a:schemeClr val="tx2"/>
              </a:solidFill>
              <a:latin typeface="Tahoma" panose="020B0604030504040204" pitchFamily="34" charset="0"/>
              <a:ea typeface="Tahoma" panose="020B0604030504040204" pitchFamily="34" charset="0"/>
              <a:cs typeface="Tahoma" panose="020B0604030504040204" pitchFamily="34" charset="0"/>
            </a:rPr>
            <a:t>Discussion</a:t>
          </a:r>
        </a:p>
      </dgm:t>
    </dgm:pt>
    <dgm:pt modelId="{DCA676B0-4196-45CC-8205-458EA6326CA2}" type="parTrans" cxnId="{AF61FDEE-7235-4A76-ACB4-99B433D1F759}">
      <dgm:prSet/>
      <dgm:spPr/>
      <dgm:t>
        <a:bodyPr/>
        <a:lstStyle/>
        <a:p>
          <a:endParaRPr lang="en-US"/>
        </a:p>
      </dgm:t>
    </dgm:pt>
    <dgm:pt modelId="{E87FA60D-080A-467C-B113-277E91BA9794}" type="sibTrans" cxnId="{AF61FDEE-7235-4A76-ACB4-99B433D1F759}">
      <dgm:prSet/>
      <dgm:spPr/>
      <dgm:t>
        <a:bodyPr/>
        <a:lstStyle/>
        <a:p>
          <a:endParaRPr lang="en-US"/>
        </a:p>
      </dgm:t>
    </dgm:pt>
    <dgm:pt modelId="{63DFBF18-B9ED-4725-953D-CB0736CFD71D}" type="pres">
      <dgm:prSet presAssocID="{07DA4B52-F070-41C7-BE90-6279B8D99722}" presName="Name0" presStyleCnt="0">
        <dgm:presLayoutVars>
          <dgm:chMax/>
          <dgm:chPref val="3"/>
          <dgm:dir/>
          <dgm:animOne val="branch"/>
          <dgm:animLvl val="lvl"/>
        </dgm:presLayoutVars>
      </dgm:prSet>
      <dgm:spPr/>
      <dgm:t>
        <a:bodyPr/>
        <a:lstStyle/>
        <a:p>
          <a:endParaRPr lang="en-US"/>
        </a:p>
      </dgm:t>
    </dgm:pt>
    <dgm:pt modelId="{B4291D07-18AA-424B-9443-18ACF8921318}" type="pres">
      <dgm:prSet presAssocID="{857952AB-3D34-4922-AC5B-16CE5FB8B915}" presName="composite" presStyleCnt="0"/>
      <dgm:spPr/>
    </dgm:pt>
    <dgm:pt modelId="{0954ED98-4B58-42D7-A148-9609C6DAC5AE}" type="pres">
      <dgm:prSet presAssocID="{857952AB-3D34-4922-AC5B-16CE5FB8B915}" presName="FirstChild" presStyleLbl="revTx" presStyleIdx="0" presStyleCnt="7">
        <dgm:presLayoutVars>
          <dgm:chMax val="0"/>
          <dgm:chPref val="0"/>
          <dgm:bulletEnabled val="1"/>
        </dgm:presLayoutVars>
      </dgm:prSet>
      <dgm:spPr/>
      <dgm:t>
        <a:bodyPr/>
        <a:lstStyle/>
        <a:p>
          <a:endParaRPr lang="en-US"/>
        </a:p>
      </dgm:t>
    </dgm:pt>
    <dgm:pt modelId="{BD010BA0-6E5B-4E49-A69F-C864781B4839}" type="pres">
      <dgm:prSet presAssocID="{857952AB-3D34-4922-AC5B-16CE5FB8B915}" presName="Parent" presStyleLbl="alignNode1" presStyleIdx="0" presStyleCnt="4">
        <dgm:presLayoutVars>
          <dgm:chMax val="3"/>
          <dgm:chPref val="3"/>
          <dgm:bulletEnabled val="1"/>
        </dgm:presLayoutVars>
      </dgm:prSet>
      <dgm:spPr/>
      <dgm:t>
        <a:bodyPr/>
        <a:lstStyle/>
        <a:p>
          <a:endParaRPr lang="en-US"/>
        </a:p>
      </dgm:t>
    </dgm:pt>
    <dgm:pt modelId="{5B7343AA-762D-4F1F-B50C-2D384EBD91D2}" type="pres">
      <dgm:prSet presAssocID="{857952AB-3D34-4922-AC5B-16CE5FB8B915}" presName="Accent" presStyleLbl="parChTrans1D1" presStyleIdx="0" presStyleCnt="4"/>
      <dgm:spPr/>
    </dgm:pt>
    <dgm:pt modelId="{E821616F-34EF-4161-887A-329CCCC739DF}" type="pres">
      <dgm:prSet presAssocID="{857952AB-3D34-4922-AC5B-16CE5FB8B915}" presName="Child" presStyleLbl="revTx" presStyleIdx="1" presStyleCnt="7" custScaleY="69137">
        <dgm:presLayoutVars>
          <dgm:chMax val="0"/>
          <dgm:chPref val="0"/>
          <dgm:bulletEnabled val="1"/>
        </dgm:presLayoutVars>
      </dgm:prSet>
      <dgm:spPr/>
      <dgm:t>
        <a:bodyPr/>
        <a:lstStyle/>
        <a:p>
          <a:endParaRPr lang="en-US"/>
        </a:p>
      </dgm:t>
    </dgm:pt>
    <dgm:pt modelId="{826834AB-DCC8-4E03-98C2-652FD30BAD1F}" type="pres">
      <dgm:prSet presAssocID="{82E99814-8C78-45ED-BF7F-69DBD6DA2674}" presName="sibTrans" presStyleCnt="0"/>
      <dgm:spPr/>
    </dgm:pt>
    <dgm:pt modelId="{1EE205FC-E189-4EA7-918C-551AF16CEBDF}" type="pres">
      <dgm:prSet presAssocID="{831B8A89-E88A-41EB-A783-17BEDC0DF17A}" presName="composite" presStyleCnt="0"/>
      <dgm:spPr/>
    </dgm:pt>
    <dgm:pt modelId="{52E3C9A1-5331-40B1-8819-5D33CE3EAD14}" type="pres">
      <dgm:prSet presAssocID="{831B8A89-E88A-41EB-A783-17BEDC0DF17A}" presName="FirstChild" presStyleLbl="revTx" presStyleIdx="2" presStyleCnt="7">
        <dgm:presLayoutVars>
          <dgm:chMax val="0"/>
          <dgm:chPref val="0"/>
          <dgm:bulletEnabled val="1"/>
        </dgm:presLayoutVars>
      </dgm:prSet>
      <dgm:spPr/>
      <dgm:t>
        <a:bodyPr/>
        <a:lstStyle/>
        <a:p>
          <a:endParaRPr lang="en-US"/>
        </a:p>
      </dgm:t>
    </dgm:pt>
    <dgm:pt modelId="{82C6A061-3EA2-446B-BFE7-F238C377EDBE}" type="pres">
      <dgm:prSet presAssocID="{831B8A89-E88A-41EB-A783-17BEDC0DF17A}" presName="Parent" presStyleLbl="alignNode1" presStyleIdx="1" presStyleCnt="4">
        <dgm:presLayoutVars>
          <dgm:chMax val="3"/>
          <dgm:chPref val="3"/>
          <dgm:bulletEnabled val="1"/>
        </dgm:presLayoutVars>
      </dgm:prSet>
      <dgm:spPr/>
      <dgm:t>
        <a:bodyPr/>
        <a:lstStyle/>
        <a:p>
          <a:endParaRPr lang="en-US"/>
        </a:p>
      </dgm:t>
    </dgm:pt>
    <dgm:pt modelId="{EC3EF5E9-6866-49C6-B020-DD3161ADF7BA}" type="pres">
      <dgm:prSet presAssocID="{831B8A89-E88A-41EB-A783-17BEDC0DF17A}" presName="Accent" presStyleLbl="parChTrans1D1" presStyleIdx="1" presStyleCnt="4"/>
      <dgm:spPr/>
    </dgm:pt>
    <dgm:pt modelId="{553F7171-A07C-43DF-A8D0-E68EBBD0D9F9}" type="pres">
      <dgm:prSet presAssocID="{831B8A89-E88A-41EB-A783-17BEDC0DF17A}" presName="Child" presStyleLbl="revTx" presStyleIdx="3" presStyleCnt="7" custScaleY="48730">
        <dgm:presLayoutVars>
          <dgm:chMax val="0"/>
          <dgm:chPref val="0"/>
          <dgm:bulletEnabled val="1"/>
        </dgm:presLayoutVars>
      </dgm:prSet>
      <dgm:spPr/>
      <dgm:t>
        <a:bodyPr/>
        <a:lstStyle/>
        <a:p>
          <a:endParaRPr lang="en-US"/>
        </a:p>
      </dgm:t>
    </dgm:pt>
    <dgm:pt modelId="{6308057B-CB4D-44D5-A374-4418AA538A71}" type="pres">
      <dgm:prSet presAssocID="{8E18AC99-A179-4F72-B919-73755D3BF71C}" presName="sibTrans" presStyleCnt="0"/>
      <dgm:spPr/>
    </dgm:pt>
    <dgm:pt modelId="{4E179936-AB4B-4A68-8900-B03A175D321D}" type="pres">
      <dgm:prSet presAssocID="{80EAABD8-B22A-4B35-B143-80B96D6A9F0B}" presName="composite" presStyleCnt="0"/>
      <dgm:spPr/>
    </dgm:pt>
    <dgm:pt modelId="{73BCF557-FC1B-410C-99F9-53A80D400EAB}" type="pres">
      <dgm:prSet presAssocID="{80EAABD8-B22A-4B35-B143-80B96D6A9F0B}" presName="FirstChild" presStyleLbl="revTx" presStyleIdx="4" presStyleCnt="7">
        <dgm:presLayoutVars>
          <dgm:chMax val="0"/>
          <dgm:chPref val="0"/>
          <dgm:bulletEnabled val="1"/>
        </dgm:presLayoutVars>
      </dgm:prSet>
      <dgm:spPr/>
      <dgm:t>
        <a:bodyPr/>
        <a:lstStyle/>
        <a:p>
          <a:endParaRPr lang="en-US"/>
        </a:p>
      </dgm:t>
    </dgm:pt>
    <dgm:pt modelId="{A42585E1-5646-4C0F-8699-8F8CEB375A97}" type="pres">
      <dgm:prSet presAssocID="{80EAABD8-B22A-4B35-B143-80B96D6A9F0B}" presName="Parent" presStyleLbl="alignNode1" presStyleIdx="2" presStyleCnt="4">
        <dgm:presLayoutVars>
          <dgm:chMax val="3"/>
          <dgm:chPref val="3"/>
          <dgm:bulletEnabled val="1"/>
        </dgm:presLayoutVars>
      </dgm:prSet>
      <dgm:spPr/>
      <dgm:t>
        <a:bodyPr/>
        <a:lstStyle/>
        <a:p>
          <a:endParaRPr lang="en-US"/>
        </a:p>
      </dgm:t>
    </dgm:pt>
    <dgm:pt modelId="{597E9F3C-9F26-4A25-A7B1-97D1ECA5E54A}" type="pres">
      <dgm:prSet presAssocID="{80EAABD8-B22A-4B35-B143-80B96D6A9F0B}" presName="Accent" presStyleLbl="parChTrans1D1" presStyleIdx="2" presStyleCnt="4"/>
      <dgm:spPr/>
    </dgm:pt>
    <dgm:pt modelId="{E213EFC8-81FB-4766-AB93-8FD68DD1716B}" type="pres">
      <dgm:prSet presAssocID="{80EAABD8-B22A-4B35-B143-80B96D6A9F0B}" presName="Child" presStyleLbl="revTx" presStyleIdx="5" presStyleCnt="7" custScaleY="47813">
        <dgm:presLayoutVars>
          <dgm:chMax val="0"/>
          <dgm:chPref val="0"/>
          <dgm:bulletEnabled val="1"/>
        </dgm:presLayoutVars>
      </dgm:prSet>
      <dgm:spPr/>
      <dgm:t>
        <a:bodyPr/>
        <a:lstStyle/>
        <a:p>
          <a:endParaRPr lang="en-US"/>
        </a:p>
      </dgm:t>
    </dgm:pt>
    <dgm:pt modelId="{4636C230-6C62-47E9-AC45-0CBE9DBC5DEF}" type="pres">
      <dgm:prSet presAssocID="{56A3E71B-6329-407F-976C-8EABE9892EC3}" presName="sibTrans" presStyleCnt="0"/>
      <dgm:spPr/>
    </dgm:pt>
    <dgm:pt modelId="{AF9959DB-8BBA-4AAE-A6EE-EB00BD38346D}" type="pres">
      <dgm:prSet presAssocID="{09BB0B1D-1A95-41B8-BE94-F1C8009B7AB5}" presName="composite" presStyleCnt="0"/>
      <dgm:spPr/>
    </dgm:pt>
    <dgm:pt modelId="{DE57815D-C7CA-49DD-8C76-8F313EBF4009}" type="pres">
      <dgm:prSet presAssocID="{09BB0B1D-1A95-41B8-BE94-F1C8009B7AB5}" presName="FirstChild" presStyleLbl="revTx" presStyleIdx="6" presStyleCnt="7">
        <dgm:presLayoutVars>
          <dgm:chMax val="0"/>
          <dgm:chPref val="0"/>
          <dgm:bulletEnabled val="1"/>
        </dgm:presLayoutVars>
      </dgm:prSet>
      <dgm:spPr/>
      <dgm:t>
        <a:bodyPr/>
        <a:lstStyle/>
        <a:p>
          <a:endParaRPr lang="en-US"/>
        </a:p>
      </dgm:t>
    </dgm:pt>
    <dgm:pt modelId="{C146826B-6746-4E10-B9B5-3C7C73724645}" type="pres">
      <dgm:prSet presAssocID="{09BB0B1D-1A95-41B8-BE94-F1C8009B7AB5}" presName="Parent" presStyleLbl="alignNode1" presStyleIdx="3" presStyleCnt="4">
        <dgm:presLayoutVars>
          <dgm:chMax val="3"/>
          <dgm:chPref val="3"/>
          <dgm:bulletEnabled val="1"/>
        </dgm:presLayoutVars>
      </dgm:prSet>
      <dgm:spPr/>
      <dgm:t>
        <a:bodyPr/>
        <a:lstStyle/>
        <a:p>
          <a:endParaRPr lang="en-US"/>
        </a:p>
      </dgm:t>
    </dgm:pt>
    <dgm:pt modelId="{3BE832D1-DAD6-4984-AB4D-33030394DCCF}" type="pres">
      <dgm:prSet presAssocID="{09BB0B1D-1A95-41B8-BE94-F1C8009B7AB5}" presName="Accent" presStyleLbl="parChTrans1D1" presStyleIdx="3" presStyleCnt="4"/>
      <dgm:spPr/>
    </dgm:pt>
  </dgm:ptLst>
  <dgm:cxnLst>
    <dgm:cxn modelId="{A7E4C51D-72DB-49AE-9960-270C64789D6F}" srcId="{80EAABD8-B22A-4B35-B143-80B96D6A9F0B}" destId="{34519F27-6EC4-4483-B28C-6024FF5E8182}" srcOrd="0" destOrd="0" parTransId="{4235C371-F5E5-4206-A3AA-B538845948CA}" sibTransId="{AE667756-12AF-4D12-B8F0-3A0507FE770C}"/>
    <dgm:cxn modelId="{A1736ECF-1CFF-4942-BAC7-BD6E64D0BCA0}" srcId="{831B8A89-E88A-41EB-A783-17BEDC0DF17A}" destId="{85C28359-8664-42C4-9DCC-E681E40D1AC2}" srcOrd="0" destOrd="0" parTransId="{2EB53A92-85D5-4451-BD07-327F285F5E09}" sibTransId="{4ECC625E-D7B7-4955-91CF-E31CE80D3575}"/>
    <dgm:cxn modelId="{CB87DED8-187C-465C-AD14-C10C5666F8B0}" type="presOf" srcId="{8C6A7634-4946-4242-AF5B-233553CFF946}" destId="{DE57815D-C7CA-49DD-8C76-8F313EBF4009}" srcOrd="0" destOrd="0" presId="urn:microsoft.com/office/officeart/2011/layout/TabList"/>
    <dgm:cxn modelId="{EE4CF0B3-D25D-4BB9-9053-341B39D73721}" type="presOf" srcId="{8D46C442-5FCD-48EB-BE51-FF542FED8777}" destId="{553F7171-A07C-43DF-A8D0-E68EBBD0D9F9}" srcOrd="0" destOrd="0" presId="urn:microsoft.com/office/officeart/2011/layout/TabList"/>
    <dgm:cxn modelId="{AF61FDEE-7235-4A76-ACB4-99B433D1F759}" srcId="{09BB0B1D-1A95-41B8-BE94-F1C8009B7AB5}" destId="{8C6A7634-4946-4242-AF5B-233553CFF946}" srcOrd="0" destOrd="0" parTransId="{DCA676B0-4196-45CC-8205-458EA6326CA2}" sibTransId="{E87FA60D-080A-467C-B113-277E91BA9794}"/>
    <dgm:cxn modelId="{824ED489-3E1A-4167-804F-CC356F36FAB2}" type="presOf" srcId="{AA58BD0F-66F1-49BC-A788-2E8B490A8945}" destId="{E213EFC8-81FB-4766-AB93-8FD68DD1716B}" srcOrd="0" destOrd="1" presId="urn:microsoft.com/office/officeart/2011/layout/TabList"/>
    <dgm:cxn modelId="{D91EC41C-E3D1-447F-9624-360150F84EE9}" srcId="{857952AB-3D34-4922-AC5B-16CE5FB8B915}" destId="{DE64B1E5-8516-4C14-A0C6-184F36F7588E}" srcOrd="3" destOrd="0" parTransId="{20019186-AA08-475A-8895-154459A07D17}" sibTransId="{08CD0FEB-E663-4468-9443-E1D1207D2A06}"/>
    <dgm:cxn modelId="{C53E1DDA-69A0-4AF4-9872-9F3840C14115}" type="presOf" srcId="{831B8A89-E88A-41EB-A783-17BEDC0DF17A}" destId="{82C6A061-3EA2-446B-BFE7-F238C377EDBE}" srcOrd="0" destOrd="0" presId="urn:microsoft.com/office/officeart/2011/layout/TabList"/>
    <dgm:cxn modelId="{5410FA90-9E7C-48DA-B972-3BE28430F651}" srcId="{831B8A89-E88A-41EB-A783-17BEDC0DF17A}" destId="{8D46C442-5FCD-48EB-BE51-FF542FED8777}" srcOrd="1" destOrd="0" parTransId="{23E11E50-7EC5-4210-B928-3D7A3891444A}" sibTransId="{267D1FF9-D03F-413E-B42B-C00EBB713A66}"/>
    <dgm:cxn modelId="{81DBAAC1-577D-445F-9C3D-9A34B802F110}" srcId="{857952AB-3D34-4922-AC5B-16CE5FB8B915}" destId="{4F04C08C-41F2-46D6-B7F8-4B650ED7D734}" srcOrd="1" destOrd="0" parTransId="{1A6CF39D-AA1A-4FFC-A592-9AC3277F5EAB}" sibTransId="{DE60CB9A-62C1-43EA-BB78-BB28CE6EF7F7}"/>
    <dgm:cxn modelId="{F847BB3F-85C0-4A4B-B5EB-6811343D2E68}" srcId="{07DA4B52-F070-41C7-BE90-6279B8D99722}" destId="{831B8A89-E88A-41EB-A783-17BEDC0DF17A}" srcOrd="1" destOrd="0" parTransId="{EAD961A0-9F2E-433F-AD60-934A67DF0F10}" sibTransId="{8E18AC99-A179-4F72-B919-73755D3BF71C}"/>
    <dgm:cxn modelId="{FC68CD7A-6EDF-4ADB-945D-699EAB2943E5}" srcId="{857952AB-3D34-4922-AC5B-16CE5FB8B915}" destId="{66741E1A-246C-4D6D-9249-8AF4EFF00167}" srcOrd="2" destOrd="0" parTransId="{D203AC82-8C89-48DF-9991-434CCF4A3C87}" sibTransId="{83B765DA-5996-47BA-B001-5B275E80837C}"/>
    <dgm:cxn modelId="{B7B9E34F-D1E5-46E8-8564-E5A3FCF7CB55}" type="presOf" srcId="{09BB0B1D-1A95-41B8-BE94-F1C8009B7AB5}" destId="{C146826B-6746-4E10-B9B5-3C7C73724645}" srcOrd="0" destOrd="0" presId="urn:microsoft.com/office/officeart/2011/layout/TabList"/>
    <dgm:cxn modelId="{C429D7FF-3F71-4DD9-98B9-1FCEDEEA3FD0}" type="presOf" srcId="{DE64B1E5-8516-4C14-A0C6-184F36F7588E}" destId="{E821616F-34EF-4161-887A-329CCCC739DF}" srcOrd="0" destOrd="2" presId="urn:microsoft.com/office/officeart/2011/layout/TabList"/>
    <dgm:cxn modelId="{172971A6-127F-472A-AA9F-257D52FAD99B}" type="presOf" srcId="{4F04C08C-41F2-46D6-B7F8-4B650ED7D734}" destId="{E821616F-34EF-4161-887A-329CCCC739DF}" srcOrd="0" destOrd="0" presId="urn:microsoft.com/office/officeart/2011/layout/TabList"/>
    <dgm:cxn modelId="{815B4903-114D-42EB-956A-61890B5E8074}" type="presOf" srcId="{13191EEA-DE2E-49FD-B7A0-6F1E54DE126A}" destId="{553F7171-A07C-43DF-A8D0-E68EBBD0D9F9}" srcOrd="0" destOrd="1" presId="urn:microsoft.com/office/officeart/2011/layout/TabList"/>
    <dgm:cxn modelId="{C0758D07-E8FB-4812-B308-7D3035BD6D13}" srcId="{07DA4B52-F070-41C7-BE90-6279B8D99722}" destId="{09BB0B1D-1A95-41B8-BE94-F1C8009B7AB5}" srcOrd="3" destOrd="0" parTransId="{2C808BEF-3295-4BD8-9A16-9CC536CB2885}" sibTransId="{DE1D61D3-E8F6-4A74-95A5-435E9C7482B7}"/>
    <dgm:cxn modelId="{8494F04E-7113-4596-A12E-5678A5D821F1}" srcId="{80EAABD8-B22A-4B35-B143-80B96D6A9F0B}" destId="{AA58BD0F-66F1-49BC-A788-2E8B490A8945}" srcOrd="2" destOrd="0" parTransId="{03660162-B363-4503-9282-43A630C2864B}" sibTransId="{06C10B25-DF38-49BB-839D-C4AEFF16865D}"/>
    <dgm:cxn modelId="{A2E6E6A3-4CC1-4B20-86B0-BFA3AA0FB90B}" srcId="{07DA4B52-F070-41C7-BE90-6279B8D99722}" destId="{80EAABD8-B22A-4B35-B143-80B96D6A9F0B}" srcOrd="2" destOrd="0" parTransId="{6DBBB7AC-07AD-4D43-AFD9-8D3E87BD37E6}" sibTransId="{56A3E71B-6329-407F-976C-8EABE9892EC3}"/>
    <dgm:cxn modelId="{42FFE7CF-C1DE-47C6-B20E-BBFCF407713A}" type="presOf" srcId="{7B98946C-F54B-4CD9-8B8A-B50F9083CDE1}" destId="{0954ED98-4B58-42D7-A148-9609C6DAC5AE}" srcOrd="0" destOrd="0" presId="urn:microsoft.com/office/officeart/2011/layout/TabList"/>
    <dgm:cxn modelId="{ABD06742-2D7C-4F29-8DFE-41E9E6FDACA3}" type="presOf" srcId="{07DA4B52-F070-41C7-BE90-6279B8D99722}" destId="{63DFBF18-B9ED-4725-953D-CB0736CFD71D}" srcOrd="0" destOrd="0" presId="urn:microsoft.com/office/officeart/2011/layout/TabList"/>
    <dgm:cxn modelId="{7B52171C-6978-466B-B552-6532A9312096}" srcId="{80EAABD8-B22A-4B35-B143-80B96D6A9F0B}" destId="{9025CDC5-C280-4F68-B10E-F5B0CBB3C523}" srcOrd="1" destOrd="0" parTransId="{EF2A727D-25EB-4CB2-9DD6-4A49CA456B58}" sibTransId="{897D2B79-B8E7-4573-98D8-EA2460AC01D5}"/>
    <dgm:cxn modelId="{ACD3132B-4AC9-4581-890D-5BE3FF80B94B}" type="presOf" srcId="{857952AB-3D34-4922-AC5B-16CE5FB8B915}" destId="{BD010BA0-6E5B-4E49-A69F-C864781B4839}" srcOrd="0" destOrd="0" presId="urn:microsoft.com/office/officeart/2011/layout/TabList"/>
    <dgm:cxn modelId="{4C5DCDEE-D313-48DD-B956-6860B03341B1}" type="presOf" srcId="{9025CDC5-C280-4F68-B10E-F5B0CBB3C523}" destId="{E213EFC8-81FB-4766-AB93-8FD68DD1716B}" srcOrd="0" destOrd="0" presId="urn:microsoft.com/office/officeart/2011/layout/TabList"/>
    <dgm:cxn modelId="{9A8B8E42-336E-4B3A-8F71-81E0BD48A094}" type="presOf" srcId="{85C28359-8664-42C4-9DCC-E681E40D1AC2}" destId="{52E3C9A1-5331-40B1-8819-5D33CE3EAD14}" srcOrd="0" destOrd="0" presId="urn:microsoft.com/office/officeart/2011/layout/TabList"/>
    <dgm:cxn modelId="{BEB831E9-C4FA-4927-B83F-32EC8B427099}" type="presOf" srcId="{34519F27-6EC4-4483-B28C-6024FF5E8182}" destId="{73BCF557-FC1B-410C-99F9-53A80D400EAB}" srcOrd="0" destOrd="0" presId="urn:microsoft.com/office/officeart/2011/layout/TabList"/>
    <dgm:cxn modelId="{8645F2F6-FDF7-4A64-BB37-BC82E2BB1ABE}" srcId="{831B8A89-E88A-41EB-A783-17BEDC0DF17A}" destId="{13191EEA-DE2E-49FD-B7A0-6F1E54DE126A}" srcOrd="2" destOrd="0" parTransId="{C482A35C-BBB6-49FB-9B65-D96CA98E891F}" sibTransId="{485A7298-99FD-479F-B895-0BC590047297}"/>
    <dgm:cxn modelId="{F6EB7A67-4C30-4413-AAFB-EFB5085C1343}" type="presOf" srcId="{80EAABD8-B22A-4B35-B143-80B96D6A9F0B}" destId="{A42585E1-5646-4C0F-8699-8F8CEB375A97}" srcOrd="0" destOrd="0" presId="urn:microsoft.com/office/officeart/2011/layout/TabList"/>
    <dgm:cxn modelId="{6E94F69A-C97F-448F-9644-93B026B73A44}" type="presOf" srcId="{66741E1A-246C-4D6D-9249-8AF4EFF00167}" destId="{E821616F-34EF-4161-887A-329CCCC739DF}" srcOrd="0" destOrd="1" presId="urn:microsoft.com/office/officeart/2011/layout/TabList"/>
    <dgm:cxn modelId="{943E6FAA-A8B4-4E3B-8826-04A8112999D9}" srcId="{857952AB-3D34-4922-AC5B-16CE5FB8B915}" destId="{7B98946C-F54B-4CD9-8B8A-B50F9083CDE1}" srcOrd="0" destOrd="0" parTransId="{7164886B-82E4-4AEC-B7C5-B88FF97A7F28}" sibTransId="{73E21140-4A81-45EA-944B-296E3BD12E21}"/>
    <dgm:cxn modelId="{644F7EBB-9941-4F08-A1A5-C3B6AF437B29}" srcId="{07DA4B52-F070-41C7-BE90-6279B8D99722}" destId="{857952AB-3D34-4922-AC5B-16CE5FB8B915}" srcOrd="0" destOrd="0" parTransId="{26654FF5-AAA7-4504-8294-F5F6D6865C82}" sibTransId="{82E99814-8C78-45ED-BF7F-69DBD6DA2674}"/>
    <dgm:cxn modelId="{D7BDE28F-274F-4F96-94B6-0C1B32F72378}" type="presParOf" srcId="{63DFBF18-B9ED-4725-953D-CB0736CFD71D}" destId="{B4291D07-18AA-424B-9443-18ACF8921318}" srcOrd="0" destOrd="0" presId="urn:microsoft.com/office/officeart/2011/layout/TabList"/>
    <dgm:cxn modelId="{DF93020B-0BAF-4A3D-A522-34BE562C642A}" type="presParOf" srcId="{B4291D07-18AA-424B-9443-18ACF8921318}" destId="{0954ED98-4B58-42D7-A148-9609C6DAC5AE}" srcOrd="0" destOrd="0" presId="urn:microsoft.com/office/officeart/2011/layout/TabList"/>
    <dgm:cxn modelId="{259A5784-54E6-49EC-9781-178D139908DF}" type="presParOf" srcId="{B4291D07-18AA-424B-9443-18ACF8921318}" destId="{BD010BA0-6E5B-4E49-A69F-C864781B4839}" srcOrd="1" destOrd="0" presId="urn:microsoft.com/office/officeart/2011/layout/TabList"/>
    <dgm:cxn modelId="{2C858F24-DABF-4239-AAF4-997BC65EF554}" type="presParOf" srcId="{B4291D07-18AA-424B-9443-18ACF8921318}" destId="{5B7343AA-762D-4F1F-B50C-2D384EBD91D2}" srcOrd="2" destOrd="0" presId="urn:microsoft.com/office/officeart/2011/layout/TabList"/>
    <dgm:cxn modelId="{1F086B4E-92C0-443E-B446-89A627D03F0D}" type="presParOf" srcId="{63DFBF18-B9ED-4725-953D-CB0736CFD71D}" destId="{E821616F-34EF-4161-887A-329CCCC739DF}" srcOrd="1" destOrd="0" presId="urn:microsoft.com/office/officeart/2011/layout/TabList"/>
    <dgm:cxn modelId="{9FBEE701-BDC3-4D72-AB06-E675ABD85DCD}" type="presParOf" srcId="{63DFBF18-B9ED-4725-953D-CB0736CFD71D}" destId="{826834AB-DCC8-4E03-98C2-652FD30BAD1F}" srcOrd="2" destOrd="0" presId="urn:microsoft.com/office/officeart/2011/layout/TabList"/>
    <dgm:cxn modelId="{1748E170-ACF7-4EC7-A2E1-6F68A8EF6779}" type="presParOf" srcId="{63DFBF18-B9ED-4725-953D-CB0736CFD71D}" destId="{1EE205FC-E189-4EA7-918C-551AF16CEBDF}" srcOrd="3" destOrd="0" presId="urn:microsoft.com/office/officeart/2011/layout/TabList"/>
    <dgm:cxn modelId="{142AB699-9F61-409C-90A8-EE455D442EA9}" type="presParOf" srcId="{1EE205FC-E189-4EA7-918C-551AF16CEBDF}" destId="{52E3C9A1-5331-40B1-8819-5D33CE3EAD14}" srcOrd="0" destOrd="0" presId="urn:microsoft.com/office/officeart/2011/layout/TabList"/>
    <dgm:cxn modelId="{32EC5AEE-CA33-4A94-B99F-D7D717FBC280}" type="presParOf" srcId="{1EE205FC-E189-4EA7-918C-551AF16CEBDF}" destId="{82C6A061-3EA2-446B-BFE7-F238C377EDBE}" srcOrd="1" destOrd="0" presId="urn:microsoft.com/office/officeart/2011/layout/TabList"/>
    <dgm:cxn modelId="{A80821D2-6521-4177-B26A-A7725494C04A}" type="presParOf" srcId="{1EE205FC-E189-4EA7-918C-551AF16CEBDF}" destId="{EC3EF5E9-6866-49C6-B020-DD3161ADF7BA}" srcOrd="2" destOrd="0" presId="urn:microsoft.com/office/officeart/2011/layout/TabList"/>
    <dgm:cxn modelId="{91E30325-79C1-41E5-8CA1-FB3DC3A6E1CA}" type="presParOf" srcId="{63DFBF18-B9ED-4725-953D-CB0736CFD71D}" destId="{553F7171-A07C-43DF-A8D0-E68EBBD0D9F9}" srcOrd="4" destOrd="0" presId="urn:microsoft.com/office/officeart/2011/layout/TabList"/>
    <dgm:cxn modelId="{0A91976E-11CC-4FFC-AE7C-1C9D770EC255}" type="presParOf" srcId="{63DFBF18-B9ED-4725-953D-CB0736CFD71D}" destId="{6308057B-CB4D-44D5-A374-4418AA538A71}" srcOrd="5" destOrd="0" presId="urn:microsoft.com/office/officeart/2011/layout/TabList"/>
    <dgm:cxn modelId="{E22E9C1B-33F2-4938-B751-F3A883A28257}" type="presParOf" srcId="{63DFBF18-B9ED-4725-953D-CB0736CFD71D}" destId="{4E179936-AB4B-4A68-8900-B03A175D321D}" srcOrd="6" destOrd="0" presId="urn:microsoft.com/office/officeart/2011/layout/TabList"/>
    <dgm:cxn modelId="{4B956DF1-8F85-44BE-AE1F-ECD9F635D799}" type="presParOf" srcId="{4E179936-AB4B-4A68-8900-B03A175D321D}" destId="{73BCF557-FC1B-410C-99F9-53A80D400EAB}" srcOrd="0" destOrd="0" presId="urn:microsoft.com/office/officeart/2011/layout/TabList"/>
    <dgm:cxn modelId="{EC09A3F8-D048-49F9-8814-A64AC9677003}" type="presParOf" srcId="{4E179936-AB4B-4A68-8900-B03A175D321D}" destId="{A42585E1-5646-4C0F-8699-8F8CEB375A97}" srcOrd="1" destOrd="0" presId="urn:microsoft.com/office/officeart/2011/layout/TabList"/>
    <dgm:cxn modelId="{B7D94855-F877-4F1E-8A10-A1D44A191B0B}" type="presParOf" srcId="{4E179936-AB4B-4A68-8900-B03A175D321D}" destId="{597E9F3C-9F26-4A25-A7B1-97D1ECA5E54A}" srcOrd="2" destOrd="0" presId="urn:microsoft.com/office/officeart/2011/layout/TabList"/>
    <dgm:cxn modelId="{8A1ED809-0BE9-4231-B209-634C02FC4F9D}" type="presParOf" srcId="{63DFBF18-B9ED-4725-953D-CB0736CFD71D}" destId="{E213EFC8-81FB-4766-AB93-8FD68DD1716B}" srcOrd="7" destOrd="0" presId="urn:microsoft.com/office/officeart/2011/layout/TabList"/>
    <dgm:cxn modelId="{63DCC20D-BA14-4F8C-9D8D-4CAD161D0526}" type="presParOf" srcId="{63DFBF18-B9ED-4725-953D-CB0736CFD71D}" destId="{4636C230-6C62-47E9-AC45-0CBE9DBC5DEF}" srcOrd="8" destOrd="0" presId="urn:microsoft.com/office/officeart/2011/layout/TabList"/>
    <dgm:cxn modelId="{EABC33FC-6A30-480F-9D5F-37E8AC3F10F8}" type="presParOf" srcId="{63DFBF18-B9ED-4725-953D-CB0736CFD71D}" destId="{AF9959DB-8BBA-4AAE-A6EE-EB00BD38346D}" srcOrd="9" destOrd="0" presId="urn:microsoft.com/office/officeart/2011/layout/TabList"/>
    <dgm:cxn modelId="{5C2228BF-8E4C-4B27-9F21-CD5DC472C848}" type="presParOf" srcId="{AF9959DB-8BBA-4AAE-A6EE-EB00BD38346D}" destId="{DE57815D-C7CA-49DD-8C76-8F313EBF4009}" srcOrd="0" destOrd="0" presId="urn:microsoft.com/office/officeart/2011/layout/TabList"/>
    <dgm:cxn modelId="{1E7274DC-AB52-4191-85BB-574337C98EED}" type="presParOf" srcId="{AF9959DB-8BBA-4AAE-A6EE-EB00BD38346D}" destId="{C146826B-6746-4E10-B9B5-3C7C73724645}" srcOrd="1" destOrd="0" presId="urn:microsoft.com/office/officeart/2011/layout/TabList"/>
    <dgm:cxn modelId="{EF5C4387-95E1-48F0-A456-2C09D9617A26}" type="presParOf" srcId="{AF9959DB-8BBA-4AAE-A6EE-EB00BD38346D}" destId="{3BE832D1-DAD6-4984-AB4D-33030394DCCF}"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832D1-DAD6-4984-AB4D-33030394DCCF}">
      <dsp:nvSpPr>
        <dsp:cNvPr id="0" name=""/>
        <dsp:cNvSpPr/>
      </dsp:nvSpPr>
      <dsp:spPr>
        <a:xfrm>
          <a:off x="0" y="5416523"/>
          <a:ext cx="8125883"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7E9F3C-9F26-4A25-A7B1-97D1ECA5E54A}">
      <dsp:nvSpPr>
        <dsp:cNvPr id="0" name=""/>
        <dsp:cNvSpPr/>
      </dsp:nvSpPr>
      <dsp:spPr>
        <a:xfrm>
          <a:off x="0" y="3960719"/>
          <a:ext cx="8125883"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3EF5E9-6866-49C6-B020-DD3161ADF7BA}">
      <dsp:nvSpPr>
        <dsp:cNvPr id="0" name=""/>
        <dsp:cNvSpPr/>
      </dsp:nvSpPr>
      <dsp:spPr>
        <a:xfrm>
          <a:off x="0" y="2491606"/>
          <a:ext cx="8125883"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7343AA-762D-4F1F-B50C-2D384EBD91D2}">
      <dsp:nvSpPr>
        <dsp:cNvPr id="0" name=""/>
        <dsp:cNvSpPr/>
      </dsp:nvSpPr>
      <dsp:spPr>
        <a:xfrm>
          <a:off x="0" y="726311"/>
          <a:ext cx="8125883" cy="0"/>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54ED98-4B58-42D7-A148-9609C6DAC5AE}">
      <dsp:nvSpPr>
        <dsp:cNvPr id="0" name=""/>
        <dsp:cNvSpPr/>
      </dsp:nvSpPr>
      <dsp:spPr>
        <a:xfrm>
          <a:off x="2112729" y="732"/>
          <a:ext cx="6013153" cy="725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en-US" sz="2800" b="1" kern="1200" dirty="0">
              <a:solidFill>
                <a:schemeClr val="tx2"/>
              </a:solidFill>
              <a:latin typeface="Tahoma" panose="020B0604030504040204" pitchFamily="34" charset="0"/>
              <a:ea typeface="Tahoma" panose="020B0604030504040204" pitchFamily="34" charset="0"/>
              <a:cs typeface="Tahoma" panose="020B0604030504040204" pitchFamily="34" charset="0"/>
            </a:rPr>
            <a:t>Introduction</a:t>
          </a:r>
        </a:p>
      </dsp:txBody>
      <dsp:txXfrm>
        <a:off x="2112729" y="732"/>
        <a:ext cx="6013153" cy="725578"/>
      </dsp:txXfrm>
    </dsp:sp>
    <dsp:sp modelId="{BD010BA0-6E5B-4E49-A69F-C864781B4839}">
      <dsp:nvSpPr>
        <dsp:cNvPr id="0" name=""/>
        <dsp:cNvSpPr/>
      </dsp:nvSpPr>
      <dsp:spPr>
        <a:xfrm>
          <a:off x="0" y="732"/>
          <a:ext cx="2112729" cy="725578"/>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a:latin typeface="Tahoma" panose="020B0604030504040204" pitchFamily="34" charset="0"/>
              <a:ea typeface="Tahoma" panose="020B0604030504040204" pitchFamily="34" charset="0"/>
              <a:cs typeface="Tahoma" panose="020B0604030504040204" pitchFamily="34" charset="0"/>
            </a:rPr>
            <a:t>Chapter 1</a:t>
          </a:r>
        </a:p>
      </dsp:txBody>
      <dsp:txXfrm>
        <a:off x="35426" y="36158"/>
        <a:ext cx="2041877" cy="690152"/>
      </dsp:txXfrm>
    </dsp:sp>
    <dsp:sp modelId="{E821616F-34EF-4161-887A-329CCCC739DF}">
      <dsp:nvSpPr>
        <dsp:cNvPr id="0" name=""/>
        <dsp:cNvSpPr/>
      </dsp:nvSpPr>
      <dsp:spPr>
        <a:xfrm>
          <a:off x="0" y="726311"/>
          <a:ext cx="8125883" cy="1003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2"/>
              </a:solidFill>
              <a:latin typeface="Tahoma" panose="020B0604030504040204" pitchFamily="34" charset="0"/>
              <a:ea typeface="Tahoma" panose="020B0604030504040204" pitchFamily="34" charset="0"/>
              <a:cs typeface="Tahoma" panose="020B0604030504040204" pitchFamily="34" charset="0"/>
            </a:rPr>
            <a:t>Next-Generation Sequencing Data</a:t>
          </a:r>
        </a:p>
        <a:p>
          <a:pPr marL="228600" lvl="1" indent="-228600" algn="l" defTabSz="889000">
            <a:lnSpc>
              <a:spcPct val="90000"/>
            </a:lnSpc>
            <a:spcBef>
              <a:spcPct val="0"/>
            </a:spcBef>
            <a:spcAft>
              <a:spcPct val="15000"/>
            </a:spcAft>
            <a:buChar char="••"/>
          </a:pPr>
          <a:r>
            <a:rPr lang="en-US" sz="2000" kern="1200" dirty="0">
              <a:solidFill>
                <a:schemeClr val="tx2"/>
              </a:solidFill>
              <a:latin typeface="Tahoma" panose="020B0604030504040204" pitchFamily="34" charset="0"/>
              <a:ea typeface="Tahoma" panose="020B0604030504040204" pitchFamily="34" charset="0"/>
              <a:cs typeface="Tahoma" panose="020B0604030504040204" pitchFamily="34" charset="0"/>
            </a:rPr>
            <a:t>EMR Data</a:t>
          </a:r>
        </a:p>
        <a:p>
          <a:pPr marL="228600" lvl="1" indent="-228600" algn="l" defTabSz="889000">
            <a:lnSpc>
              <a:spcPct val="90000"/>
            </a:lnSpc>
            <a:spcBef>
              <a:spcPct val="0"/>
            </a:spcBef>
            <a:spcAft>
              <a:spcPct val="15000"/>
            </a:spcAft>
            <a:buChar char="••"/>
          </a:pPr>
          <a:r>
            <a:rPr lang="en-US" sz="2000" kern="1200" dirty="0">
              <a:solidFill>
                <a:schemeClr val="tx2"/>
              </a:solidFill>
              <a:latin typeface="Tahoma" panose="020B0604030504040204" pitchFamily="34" charset="0"/>
              <a:ea typeface="Tahoma" panose="020B0604030504040204" pitchFamily="34" charset="0"/>
              <a:cs typeface="Tahoma" panose="020B0604030504040204" pitchFamily="34" charset="0"/>
            </a:rPr>
            <a:t>Machine Learning for Data Analysis</a:t>
          </a:r>
        </a:p>
      </dsp:txBody>
      <dsp:txXfrm>
        <a:off x="0" y="726311"/>
        <a:ext cx="8125883" cy="1003437"/>
      </dsp:txXfrm>
    </dsp:sp>
    <dsp:sp modelId="{52E3C9A1-5331-40B1-8819-5D33CE3EAD14}">
      <dsp:nvSpPr>
        <dsp:cNvPr id="0" name=""/>
        <dsp:cNvSpPr/>
      </dsp:nvSpPr>
      <dsp:spPr>
        <a:xfrm>
          <a:off x="2112729" y="1766027"/>
          <a:ext cx="6013153" cy="725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en-US" sz="2800" b="1" kern="1200" dirty="0">
              <a:solidFill>
                <a:schemeClr val="tx2"/>
              </a:solidFill>
              <a:latin typeface="Tahoma" panose="020B0604030504040204" pitchFamily="34" charset="0"/>
              <a:ea typeface="Tahoma" panose="020B0604030504040204" pitchFamily="34" charset="0"/>
              <a:cs typeface="Tahoma" panose="020B0604030504040204" pitchFamily="34" charset="0"/>
            </a:rPr>
            <a:t>Tools Development</a:t>
          </a:r>
        </a:p>
      </dsp:txBody>
      <dsp:txXfrm>
        <a:off x="2112729" y="1766027"/>
        <a:ext cx="6013153" cy="725578"/>
      </dsp:txXfrm>
    </dsp:sp>
    <dsp:sp modelId="{82C6A061-3EA2-446B-BFE7-F238C377EDBE}">
      <dsp:nvSpPr>
        <dsp:cNvPr id="0" name=""/>
        <dsp:cNvSpPr/>
      </dsp:nvSpPr>
      <dsp:spPr>
        <a:xfrm>
          <a:off x="0" y="1766027"/>
          <a:ext cx="2112729" cy="725578"/>
        </a:xfrm>
        <a:prstGeom prst="round2SameRect">
          <a:avLst>
            <a:gd name="adj1" fmla="val 16670"/>
            <a:gd name="adj2" fmla="val 0"/>
          </a:avLst>
        </a:prstGeom>
        <a:solidFill>
          <a:schemeClr val="accent4">
            <a:hueOff val="5907854"/>
            <a:satOff val="-17924"/>
            <a:lumOff val="588"/>
            <a:alphaOff val="0"/>
          </a:schemeClr>
        </a:solidFill>
        <a:ln w="12700" cap="flat" cmpd="sng" algn="ctr">
          <a:solidFill>
            <a:schemeClr val="accent4">
              <a:hueOff val="5907854"/>
              <a:satOff val="-17924"/>
              <a:lumOff val="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a:latin typeface="Tahoma" panose="020B0604030504040204" pitchFamily="34" charset="0"/>
              <a:ea typeface="Tahoma" panose="020B0604030504040204" pitchFamily="34" charset="0"/>
              <a:cs typeface="Tahoma" panose="020B0604030504040204" pitchFamily="34" charset="0"/>
            </a:rPr>
            <a:t>Chapter 2</a:t>
          </a:r>
        </a:p>
      </dsp:txBody>
      <dsp:txXfrm>
        <a:off x="35426" y="1801453"/>
        <a:ext cx="2041877" cy="690152"/>
      </dsp:txXfrm>
    </dsp:sp>
    <dsp:sp modelId="{553F7171-A07C-43DF-A8D0-E68EBBD0D9F9}">
      <dsp:nvSpPr>
        <dsp:cNvPr id="0" name=""/>
        <dsp:cNvSpPr/>
      </dsp:nvSpPr>
      <dsp:spPr>
        <a:xfrm>
          <a:off x="0" y="2491606"/>
          <a:ext cx="8125883" cy="70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2"/>
              </a:solidFill>
              <a:latin typeface="Tahoma" panose="020B0604030504040204" pitchFamily="34" charset="0"/>
              <a:ea typeface="Tahoma" panose="020B0604030504040204" pitchFamily="34" charset="0"/>
              <a:cs typeface="Tahoma" panose="020B0604030504040204" pitchFamily="34" charset="0"/>
            </a:rPr>
            <a:t>Sequencing Data Analysis</a:t>
          </a:r>
        </a:p>
        <a:p>
          <a:pPr marL="228600" lvl="1" indent="-228600" algn="l" defTabSz="889000">
            <a:lnSpc>
              <a:spcPct val="90000"/>
            </a:lnSpc>
            <a:spcBef>
              <a:spcPct val="0"/>
            </a:spcBef>
            <a:spcAft>
              <a:spcPct val="15000"/>
            </a:spcAft>
            <a:buChar char="••"/>
          </a:pPr>
          <a:r>
            <a:rPr lang="en-US" sz="2000" kern="1200" dirty="0">
              <a:solidFill>
                <a:schemeClr val="tx2"/>
              </a:solidFill>
              <a:latin typeface="Tahoma" panose="020B0604030504040204" pitchFamily="34" charset="0"/>
              <a:ea typeface="Tahoma" panose="020B0604030504040204" pitchFamily="34" charset="0"/>
              <a:cs typeface="Tahoma" panose="020B0604030504040204" pitchFamily="34" charset="0"/>
            </a:rPr>
            <a:t>EMR Data Analysis</a:t>
          </a:r>
        </a:p>
      </dsp:txBody>
      <dsp:txXfrm>
        <a:off x="0" y="2491606"/>
        <a:ext cx="8125883" cy="707255"/>
      </dsp:txXfrm>
    </dsp:sp>
    <dsp:sp modelId="{73BCF557-FC1B-410C-99F9-53A80D400EAB}">
      <dsp:nvSpPr>
        <dsp:cNvPr id="0" name=""/>
        <dsp:cNvSpPr/>
      </dsp:nvSpPr>
      <dsp:spPr>
        <a:xfrm>
          <a:off x="2112729" y="3235140"/>
          <a:ext cx="6013153" cy="725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en-US" sz="2800" b="1" kern="1200" dirty="0">
              <a:solidFill>
                <a:schemeClr val="tx2"/>
              </a:solidFill>
              <a:latin typeface="Tahoma" panose="020B0604030504040204" pitchFamily="34" charset="0"/>
              <a:ea typeface="Tahoma" panose="020B0604030504040204" pitchFamily="34" charset="0"/>
              <a:cs typeface="Tahoma" panose="020B0604030504040204" pitchFamily="34" charset="0"/>
            </a:rPr>
            <a:t>Collaborative Efforts</a:t>
          </a:r>
        </a:p>
      </dsp:txBody>
      <dsp:txXfrm>
        <a:off x="2112729" y="3235140"/>
        <a:ext cx="6013153" cy="725578"/>
      </dsp:txXfrm>
    </dsp:sp>
    <dsp:sp modelId="{A42585E1-5646-4C0F-8699-8F8CEB375A97}">
      <dsp:nvSpPr>
        <dsp:cNvPr id="0" name=""/>
        <dsp:cNvSpPr/>
      </dsp:nvSpPr>
      <dsp:spPr>
        <a:xfrm>
          <a:off x="0" y="3235140"/>
          <a:ext cx="2112729" cy="725578"/>
        </a:xfrm>
        <a:prstGeom prst="round2SameRect">
          <a:avLst>
            <a:gd name="adj1" fmla="val 16670"/>
            <a:gd name="adj2" fmla="val 0"/>
          </a:avLst>
        </a:prstGeom>
        <a:solidFill>
          <a:schemeClr val="accent4">
            <a:hueOff val="11815707"/>
            <a:satOff val="-35848"/>
            <a:lumOff val="1177"/>
            <a:alphaOff val="0"/>
          </a:schemeClr>
        </a:solidFill>
        <a:ln w="12700" cap="flat" cmpd="sng" algn="ctr">
          <a:solidFill>
            <a:schemeClr val="accent4">
              <a:hueOff val="11815707"/>
              <a:satOff val="-35848"/>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a:latin typeface="Tahoma" panose="020B0604030504040204" pitchFamily="34" charset="0"/>
              <a:ea typeface="Tahoma" panose="020B0604030504040204" pitchFamily="34" charset="0"/>
              <a:cs typeface="Tahoma" panose="020B0604030504040204" pitchFamily="34" charset="0"/>
            </a:rPr>
            <a:t>Chapter 3</a:t>
          </a:r>
        </a:p>
      </dsp:txBody>
      <dsp:txXfrm>
        <a:off x="35426" y="3270566"/>
        <a:ext cx="2041877" cy="690152"/>
      </dsp:txXfrm>
    </dsp:sp>
    <dsp:sp modelId="{E213EFC8-81FB-4766-AB93-8FD68DD1716B}">
      <dsp:nvSpPr>
        <dsp:cNvPr id="0" name=""/>
        <dsp:cNvSpPr/>
      </dsp:nvSpPr>
      <dsp:spPr>
        <a:xfrm>
          <a:off x="0" y="3960719"/>
          <a:ext cx="8125883" cy="693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a:solidFill>
                <a:schemeClr val="tx2"/>
              </a:solidFill>
              <a:latin typeface="Tahoma" panose="020B0604030504040204" pitchFamily="34" charset="0"/>
              <a:ea typeface="Tahoma" panose="020B0604030504040204" pitchFamily="34" charset="0"/>
              <a:cs typeface="Tahoma" panose="020B0604030504040204" pitchFamily="34" charset="0"/>
            </a:rPr>
            <a:t>GeneQC</a:t>
          </a:r>
          <a:endParaRPr lang="en-US" sz="2000" kern="1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228600" lvl="1" indent="-228600" algn="l" defTabSz="889000">
            <a:lnSpc>
              <a:spcPct val="90000"/>
            </a:lnSpc>
            <a:spcBef>
              <a:spcPct val="0"/>
            </a:spcBef>
            <a:spcAft>
              <a:spcPct val="15000"/>
            </a:spcAft>
            <a:buChar char="••"/>
          </a:pPr>
          <a:r>
            <a:rPr lang="en-US" sz="2000" kern="1200" dirty="0">
              <a:solidFill>
                <a:schemeClr val="tx2"/>
              </a:solidFill>
              <a:latin typeface="Tahoma" panose="020B0604030504040204" pitchFamily="34" charset="0"/>
              <a:ea typeface="Tahoma" panose="020B0604030504040204" pitchFamily="34" charset="0"/>
              <a:cs typeface="Tahoma" panose="020B0604030504040204" pitchFamily="34" charset="0"/>
            </a:rPr>
            <a:t>Glycine Max RNA sequencing Analysis</a:t>
          </a:r>
        </a:p>
      </dsp:txBody>
      <dsp:txXfrm>
        <a:off x="0" y="3960719"/>
        <a:ext cx="8125883" cy="693946"/>
      </dsp:txXfrm>
    </dsp:sp>
    <dsp:sp modelId="{DE57815D-C7CA-49DD-8C76-8F313EBF4009}">
      <dsp:nvSpPr>
        <dsp:cNvPr id="0" name=""/>
        <dsp:cNvSpPr/>
      </dsp:nvSpPr>
      <dsp:spPr>
        <a:xfrm>
          <a:off x="2112729" y="4690944"/>
          <a:ext cx="6013153" cy="725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lvl="0" algn="l" defTabSz="1244600">
            <a:lnSpc>
              <a:spcPct val="90000"/>
            </a:lnSpc>
            <a:spcBef>
              <a:spcPct val="0"/>
            </a:spcBef>
            <a:spcAft>
              <a:spcPct val="35000"/>
            </a:spcAft>
          </a:pPr>
          <a:r>
            <a:rPr lang="en-US" sz="2800" b="1" kern="1200" dirty="0">
              <a:solidFill>
                <a:schemeClr val="tx2"/>
              </a:solidFill>
              <a:latin typeface="Tahoma" panose="020B0604030504040204" pitchFamily="34" charset="0"/>
              <a:ea typeface="Tahoma" panose="020B0604030504040204" pitchFamily="34" charset="0"/>
              <a:cs typeface="Tahoma" panose="020B0604030504040204" pitchFamily="34" charset="0"/>
            </a:rPr>
            <a:t>Discussion</a:t>
          </a:r>
        </a:p>
      </dsp:txBody>
      <dsp:txXfrm>
        <a:off x="2112729" y="4690944"/>
        <a:ext cx="6013153" cy="725578"/>
      </dsp:txXfrm>
    </dsp:sp>
    <dsp:sp modelId="{C146826B-6746-4E10-B9B5-3C7C73724645}">
      <dsp:nvSpPr>
        <dsp:cNvPr id="0" name=""/>
        <dsp:cNvSpPr/>
      </dsp:nvSpPr>
      <dsp:spPr>
        <a:xfrm>
          <a:off x="0" y="4690944"/>
          <a:ext cx="2112729" cy="725578"/>
        </a:xfrm>
        <a:prstGeom prst="round2SameRect">
          <a:avLst>
            <a:gd name="adj1" fmla="val 16670"/>
            <a:gd name="adj2" fmla="val 0"/>
          </a:avLst>
        </a:prstGeom>
        <a:solidFill>
          <a:schemeClr val="accent4">
            <a:hueOff val="17723560"/>
            <a:satOff val="-53772"/>
            <a:lumOff val="1765"/>
            <a:alphaOff val="0"/>
          </a:schemeClr>
        </a:solidFill>
        <a:ln w="12700" cap="flat" cmpd="sng" algn="ctr">
          <a:solidFill>
            <a:schemeClr val="accent4">
              <a:hueOff val="17723560"/>
              <a:satOff val="-53772"/>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kern="1200" dirty="0">
              <a:latin typeface="Tahoma" panose="020B0604030504040204" pitchFamily="34" charset="0"/>
              <a:ea typeface="Tahoma" panose="020B0604030504040204" pitchFamily="34" charset="0"/>
              <a:cs typeface="Tahoma" panose="020B0604030504040204" pitchFamily="34" charset="0"/>
            </a:rPr>
            <a:t>Chapter 4</a:t>
          </a:r>
        </a:p>
      </dsp:txBody>
      <dsp:txXfrm>
        <a:off x="35426" y="4726370"/>
        <a:ext cx="2041877" cy="690152"/>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10/17/2019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10/17/2019</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odon"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Genetic_cod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a:t>
            </a:fld>
            <a:endParaRPr lang="en-US" dirty="0"/>
          </a:p>
        </p:txBody>
      </p:sp>
    </p:spTree>
    <p:extLst>
      <p:ext uri="{BB962C8B-B14F-4D97-AF65-F5344CB8AC3E}">
        <p14:creationId xmlns:p14="http://schemas.microsoft.com/office/powerpoint/2010/main" val="1056940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a:t>
            </a:fld>
            <a:endParaRPr lang="en-US" dirty="0"/>
          </a:p>
        </p:txBody>
      </p:sp>
    </p:spTree>
    <p:extLst>
      <p:ext uri="{BB962C8B-B14F-4D97-AF65-F5344CB8AC3E}">
        <p14:creationId xmlns:p14="http://schemas.microsoft.com/office/powerpoint/2010/main" val="418769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2"/>
                </a:solidFill>
                <a:effectLst/>
                <a:latin typeface="+mn-lt"/>
                <a:ea typeface="+mn-ea"/>
                <a:cs typeface="+mn-cs"/>
              </a:rPr>
              <a:t>For Kmer descriptor, the DNA sequences are represented as the occurrence frequencies of  neighboring nucleic acids. The Kmer (k=3) descriptor can be calculated as:</a:t>
            </a:r>
          </a:p>
        </p:txBody>
      </p:sp>
      <p:sp>
        <p:nvSpPr>
          <p:cNvPr id="4" name="Slide Number Placeholder 3"/>
          <p:cNvSpPr>
            <a:spLocks noGrp="1"/>
          </p:cNvSpPr>
          <p:nvPr>
            <p:ph type="sldNum" sz="quarter" idx="5"/>
          </p:nvPr>
        </p:nvSpPr>
        <p:spPr/>
        <p:txBody>
          <a:bodyPr/>
          <a:lstStyle/>
          <a:p>
            <a:fld id="{841221E5-7225-48EB-A4EE-420E7BFCF705}" type="slidenum">
              <a:rPr lang="en-US" smtClean="0"/>
              <a:pPr/>
              <a:t>11</a:t>
            </a:fld>
            <a:endParaRPr lang="en-US" dirty="0"/>
          </a:p>
        </p:txBody>
      </p:sp>
    </p:spTree>
    <p:extLst>
      <p:ext uri="{BB962C8B-B14F-4D97-AF65-F5344CB8AC3E}">
        <p14:creationId xmlns:p14="http://schemas.microsoft.com/office/powerpoint/2010/main" val="2188717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2"/>
                </a:solidFill>
                <a:effectLst/>
                <a:latin typeface="+mn-lt"/>
                <a:ea typeface="+mn-ea"/>
                <a:cs typeface="+mn-cs"/>
              </a:rPr>
              <a:t>The structure of an alpha amino acid in its un-ionized form. Twenty of the </a:t>
            </a:r>
            <a:r>
              <a:rPr lang="en-US" sz="1200" b="0" i="0" kern="1200" dirty="0" err="1" smtClean="0">
                <a:solidFill>
                  <a:schemeClr val="tx2"/>
                </a:solidFill>
                <a:effectLst/>
                <a:latin typeface="+mn-lt"/>
                <a:ea typeface="+mn-ea"/>
                <a:cs typeface="+mn-cs"/>
              </a:rPr>
              <a:t>proteinogenic</a:t>
            </a:r>
            <a:r>
              <a:rPr lang="en-US" sz="1200" b="0" i="0" kern="1200" dirty="0" smtClean="0">
                <a:solidFill>
                  <a:schemeClr val="tx2"/>
                </a:solidFill>
                <a:effectLst/>
                <a:latin typeface="+mn-lt"/>
                <a:ea typeface="+mn-ea"/>
                <a:cs typeface="+mn-cs"/>
              </a:rPr>
              <a:t> amino acids are encoded directly by triplet </a:t>
            </a:r>
            <a:r>
              <a:rPr lang="en-US" sz="1200" b="0" i="0" u="none" strike="noStrike" kern="1200" dirty="0" smtClean="0">
                <a:solidFill>
                  <a:schemeClr val="tx2"/>
                </a:solidFill>
                <a:effectLst/>
                <a:latin typeface="+mn-lt"/>
                <a:ea typeface="+mn-ea"/>
                <a:cs typeface="+mn-cs"/>
                <a:hlinkClick r:id="rId3" tooltip="Codon"/>
              </a:rPr>
              <a:t>codons</a:t>
            </a:r>
            <a:r>
              <a:rPr lang="en-US" sz="1200" b="0" i="0" kern="1200" dirty="0" smtClean="0">
                <a:solidFill>
                  <a:schemeClr val="tx2"/>
                </a:solidFill>
                <a:effectLst/>
                <a:latin typeface="+mn-lt"/>
                <a:ea typeface="+mn-ea"/>
                <a:cs typeface="+mn-cs"/>
              </a:rPr>
              <a:t> in the </a:t>
            </a:r>
            <a:r>
              <a:rPr lang="en-US" sz="1200" b="0" i="0" u="none" strike="noStrike" kern="1200" dirty="0" smtClean="0">
                <a:solidFill>
                  <a:schemeClr val="tx2"/>
                </a:solidFill>
                <a:effectLst/>
                <a:latin typeface="+mn-lt"/>
                <a:ea typeface="+mn-ea"/>
                <a:cs typeface="+mn-cs"/>
                <a:hlinkClick r:id="rId4" tooltip="Genetic code"/>
              </a:rPr>
              <a:t>genetic code</a:t>
            </a:r>
            <a:r>
              <a:rPr lang="en-US" sz="1200" b="0" i="0" kern="1200" dirty="0" smtClean="0">
                <a:solidFill>
                  <a:schemeClr val="tx2"/>
                </a:solidFill>
                <a:effectLst/>
                <a:latin typeface="+mn-lt"/>
                <a:ea typeface="+mn-ea"/>
                <a:cs typeface="+mn-cs"/>
              </a:rPr>
              <a:t> and are known as "standard" amino acids.</a:t>
            </a:r>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12</a:t>
            </a:fld>
            <a:endParaRPr lang="en-US" dirty="0"/>
          </a:p>
        </p:txBody>
      </p:sp>
    </p:spTree>
    <p:extLst>
      <p:ext uri="{BB962C8B-B14F-4D97-AF65-F5344CB8AC3E}">
        <p14:creationId xmlns:p14="http://schemas.microsoft.com/office/powerpoint/2010/main" val="252382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13</a:t>
            </a:fld>
            <a:endParaRPr lang="en-US" dirty="0"/>
          </a:p>
        </p:txBody>
      </p:sp>
    </p:spTree>
    <p:extLst>
      <p:ext uri="{BB962C8B-B14F-4D97-AF65-F5344CB8AC3E}">
        <p14:creationId xmlns:p14="http://schemas.microsoft.com/office/powerpoint/2010/main" val="2088714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 is</a:t>
            </a:r>
            <a:r>
              <a:rPr lang="en-US" altLang="zh-CN" baseline="0" dirty="0"/>
              <a:t> the observed frequency, E is the expected frequency if no relationship between the variables. Chi2 observed in the data and what would be expected if there was truly no relationship between the variables. </a:t>
            </a:r>
            <a:r>
              <a:rPr lang="en-US" sz="1200" b="0" i="0" kern="1200" dirty="0">
                <a:solidFill>
                  <a:schemeClr val="tx2"/>
                </a:solidFill>
                <a:effectLst/>
                <a:latin typeface="+mn-lt"/>
                <a:ea typeface="+mn-ea"/>
                <a:cs typeface="+mn-cs"/>
              </a:rPr>
              <a:t>We calculate Chi-square between each feature and the target and select the desired number of features with best Chi-square scores</a:t>
            </a:r>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14</a:t>
            </a:fld>
            <a:endParaRPr lang="en-US" dirty="0"/>
          </a:p>
        </p:txBody>
      </p:sp>
    </p:spTree>
    <p:extLst>
      <p:ext uri="{BB962C8B-B14F-4D97-AF65-F5344CB8AC3E}">
        <p14:creationId xmlns:p14="http://schemas.microsoft.com/office/powerpoint/2010/main" val="1464988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 is</a:t>
            </a:r>
            <a:r>
              <a:rPr lang="en-US" altLang="zh-CN" baseline="0" dirty="0"/>
              <a:t> the observed frequency, E is the expected frequency if no relationship between the variables. Chi2 observed in the data and what would be expected if there was truly no relationship between the variables. </a:t>
            </a:r>
            <a:r>
              <a:rPr lang="en-US" sz="1200" b="0" i="0" kern="1200" dirty="0">
                <a:solidFill>
                  <a:schemeClr val="tx2"/>
                </a:solidFill>
                <a:effectLst/>
                <a:latin typeface="+mn-lt"/>
                <a:ea typeface="+mn-ea"/>
                <a:cs typeface="+mn-cs"/>
              </a:rPr>
              <a:t>We calculate Chi-square between each feature and the target and select the desired number of features with best Chi-square scores</a:t>
            </a:r>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15</a:t>
            </a:fld>
            <a:endParaRPr lang="en-US" dirty="0"/>
          </a:p>
        </p:txBody>
      </p:sp>
    </p:spTree>
    <p:extLst>
      <p:ext uri="{BB962C8B-B14F-4D97-AF65-F5344CB8AC3E}">
        <p14:creationId xmlns:p14="http://schemas.microsoft.com/office/powerpoint/2010/main" val="220174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2"/>
                </a:solidFill>
                <a:effectLst/>
                <a:latin typeface="+mn-lt"/>
                <a:ea typeface="+mn-ea"/>
                <a:cs typeface="+mn-cs"/>
              </a:rPr>
              <a:t>K-MEANS</a:t>
            </a:r>
            <a:r>
              <a:rPr lang="en-US" sz="1200" b="0" i="0" kern="1200" baseline="0" dirty="0">
                <a:solidFill>
                  <a:schemeClr val="tx2"/>
                </a:solidFill>
                <a:effectLst/>
                <a:latin typeface="+mn-lt"/>
                <a:ea typeface="+mn-ea"/>
                <a:cs typeface="+mn-cs"/>
              </a:rPr>
              <a:t>: </a:t>
            </a:r>
            <a:r>
              <a:rPr lang="en-US" sz="1200" b="0" i="0" kern="1200" dirty="0">
                <a:solidFill>
                  <a:schemeClr val="tx2"/>
                </a:solidFill>
                <a:effectLst/>
                <a:latin typeface="+mn-lt"/>
                <a:ea typeface="+mn-ea"/>
                <a:cs typeface="+mn-cs"/>
              </a:rPr>
              <a:t>where </a:t>
            </a:r>
            <a:r>
              <a:rPr lang="en-US" sz="1200" b="1" i="1" kern="1200" dirty="0" err="1">
                <a:solidFill>
                  <a:schemeClr val="tx2"/>
                </a:solidFill>
                <a:effectLst/>
                <a:latin typeface="+mn-lt"/>
                <a:ea typeface="+mn-ea"/>
                <a:cs typeface="+mn-cs"/>
              </a:rPr>
              <a:t>μ</a:t>
            </a:r>
            <a:r>
              <a:rPr lang="en-US" sz="1200" b="0" i="1" kern="1200" baseline="-25000" dirty="0" err="1">
                <a:solidFill>
                  <a:schemeClr val="tx2"/>
                </a:solidFill>
                <a:effectLst/>
                <a:latin typeface="+mn-lt"/>
                <a:ea typeface="+mn-ea"/>
                <a:cs typeface="+mn-cs"/>
              </a:rPr>
              <a:t>i</a:t>
            </a:r>
            <a:r>
              <a:rPr lang="en-US" sz="1200" b="0" i="0" kern="1200" dirty="0">
                <a:solidFill>
                  <a:schemeClr val="tx2"/>
                </a:solidFill>
                <a:effectLst/>
                <a:latin typeface="+mn-lt"/>
                <a:ea typeface="+mn-ea"/>
                <a:cs typeface="+mn-cs"/>
              </a:rPr>
              <a:t> is the mean of points in </a:t>
            </a:r>
            <a:r>
              <a:rPr lang="en-US" sz="1200" b="0" i="1" kern="1200" dirty="0">
                <a:solidFill>
                  <a:schemeClr val="tx2"/>
                </a:solidFill>
                <a:effectLst/>
                <a:latin typeface="+mn-lt"/>
                <a:ea typeface="+mn-ea"/>
                <a:cs typeface="+mn-cs"/>
              </a:rPr>
              <a:t>Ki</a:t>
            </a:r>
          </a:p>
          <a:p>
            <a:r>
              <a:rPr lang="en-US" sz="1200" b="0" i="1" kern="1200" dirty="0">
                <a:solidFill>
                  <a:schemeClr val="tx2"/>
                </a:solidFill>
                <a:effectLst/>
                <a:latin typeface="+mn-lt"/>
                <a:ea typeface="+mn-ea"/>
                <a:cs typeface="+mn-cs"/>
              </a:rPr>
              <a:t>TSNE; </a:t>
            </a:r>
            <a:r>
              <a:rPr lang="en-US" sz="1200" b="0" i="0" kern="1200" dirty="0">
                <a:solidFill>
                  <a:schemeClr val="tx2"/>
                </a:solidFill>
                <a:effectLst/>
                <a:latin typeface="+mn-lt"/>
                <a:ea typeface="+mn-ea"/>
                <a:cs typeface="+mn-cs"/>
              </a:rPr>
              <a:t>The algorithms starts by calculating the probability of similarity of points in high-dimensional space and calculating the probability of similarity of points in the corresponding low-dimensional space.</a:t>
            </a:r>
            <a:r>
              <a:rPr lang="en-US" sz="1200" b="0" i="0" kern="1200" baseline="0" dirty="0">
                <a:solidFill>
                  <a:schemeClr val="tx2"/>
                </a:solidFill>
                <a:effectLst/>
                <a:latin typeface="+mn-lt"/>
                <a:ea typeface="+mn-ea"/>
                <a:cs typeface="+mn-cs"/>
              </a:rPr>
              <a:t> </a:t>
            </a:r>
            <a:r>
              <a:rPr lang="en-US" sz="1200" b="0" i="0" kern="1200" dirty="0">
                <a:solidFill>
                  <a:schemeClr val="tx2"/>
                </a:solidFill>
                <a:effectLst/>
                <a:latin typeface="+mn-lt"/>
                <a:ea typeface="+mn-ea"/>
                <a:cs typeface="+mn-cs"/>
              </a:rPr>
              <a:t>then tries to minimize the difference between these conditional probabilities (or similarities) in higher-dimensional and lower-dimensional space for a perfect representation of data points in lower-dimensional space.</a:t>
            </a:r>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16</a:t>
            </a:fld>
            <a:endParaRPr lang="en-US" dirty="0"/>
          </a:p>
        </p:txBody>
      </p:sp>
    </p:spTree>
    <p:extLst>
      <p:ext uri="{BB962C8B-B14F-4D97-AF65-F5344CB8AC3E}">
        <p14:creationId xmlns:p14="http://schemas.microsoft.com/office/powerpoint/2010/main" val="2463468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17</a:t>
            </a:fld>
            <a:endParaRPr lang="en-US" dirty="0"/>
          </a:p>
        </p:txBody>
      </p:sp>
    </p:spTree>
    <p:extLst>
      <p:ext uri="{BB962C8B-B14F-4D97-AF65-F5344CB8AC3E}">
        <p14:creationId xmlns:p14="http://schemas.microsoft.com/office/powerpoint/2010/main" val="1602157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 is</a:t>
            </a:r>
            <a:r>
              <a:rPr lang="en-US" altLang="zh-CN" baseline="0" dirty="0"/>
              <a:t> the observed frequency, E is the expected frequency if no relationship between the variables. Chi2 observed in the data and what would be expected if there was truly no relationship between the variables. </a:t>
            </a:r>
            <a:r>
              <a:rPr lang="en-US" sz="1200" b="0" i="0" kern="1200" dirty="0">
                <a:solidFill>
                  <a:schemeClr val="tx2"/>
                </a:solidFill>
                <a:effectLst/>
                <a:latin typeface="+mn-lt"/>
                <a:ea typeface="+mn-ea"/>
                <a:cs typeface="+mn-cs"/>
              </a:rPr>
              <a:t>We calculate Chi-square between each feature and the target and select the desired number of features with best Chi-square scores</a:t>
            </a:r>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18</a:t>
            </a:fld>
            <a:endParaRPr lang="en-US" dirty="0"/>
          </a:p>
        </p:txBody>
      </p:sp>
    </p:spTree>
    <p:extLst>
      <p:ext uri="{BB962C8B-B14F-4D97-AF65-F5344CB8AC3E}">
        <p14:creationId xmlns:p14="http://schemas.microsoft.com/office/powerpoint/2010/main" val="405102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Receiver operating characteristic curve plot the true positive rate against the false positive rate at various threshold settings</a:t>
            </a:r>
          </a:p>
        </p:txBody>
      </p:sp>
      <p:sp>
        <p:nvSpPr>
          <p:cNvPr id="4" name="Slide Number Placeholder 3"/>
          <p:cNvSpPr>
            <a:spLocks noGrp="1"/>
          </p:cNvSpPr>
          <p:nvPr>
            <p:ph type="sldNum" sz="quarter" idx="5"/>
          </p:nvPr>
        </p:nvSpPr>
        <p:spPr/>
        <p:txBody>
          <a:bodyPr/>
          <a:lstStyle/>
          <a:p>
            <a:fld id="{841221E5-7225-48EB-A4EE-420E7BFCF705}" type="slidenum">
              <a:rPr lang="en-US" smtClean="0"/>
              <a:pPr/>
              <a:t>19</a:t>
            </a:fld>
            <a:endParaRPr lang="en-US" dirty="0"/>
          </a:p>
        </p:txBody>
      </p:sp>
    </p:spTree>
    <p:extLst>
      <p:ext uri="{BB962C8B-B14F-4D97-AF65-F5344CB8AC3E}">
        <p14:creationId xmlns:p14="http://schemas.microsoft.com/office/powerpoint/2010/main" val="55816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571624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 is</a:t>
            </a:r>
            <a:r>
              <a:rPr lang="en-US" altLang="zh-CN" baseline="0" dirty="0"/>
              <a:t> the observed frequency, E is the expected frequency if no relationship between the variables. Chi2 observed in the data and what would be expected if there was truly no relationship between the variables. </a:t>
            </a:r>
            <a:r>
              <a:rPr lang="en-US" sz="1200" b="0" i="0" kern="1200" dirty="0">
                <a:solidFill>
                  <a:schemeClr val="tx2"/>
                </a:solidFill>
                <a:effectLst/>
                <a:latin typeface="+mn-lt"/>
                <a:ea typeface="+mn-ea"/>
                <a:cs typeface="+mn-cs"/>
              </a:rPr>
              <a:t>We calculate Chi-square between each feature and the target and select the desired number of features with best Chi-square scores</a:t>
            </a:r>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20</a:t>
            </a:fld>
            <a:endParaRPr lang="en-US" dirty="0"/>
          </a:p>
        </p:txBody>
      </p:sp>
    </p:spTree>
    <p:extLst>
      <p:ext uri="{BB962C8B-B14F-4D97-AF65-F5344CB8AC3E}">
        <p14:creationId xmlns:p14="http://schemas.microsoft.com/office/powerpoint/2010/main" val="277784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five feature extraction methods to construct initial feature vectors. Multi-information fusion can represent more effective information of DNA sequences</a:t>
            </a:r>
          </a:p>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21</a:t>
            </a:fld>
            <a:endParaRPr lang="en-US" dirty="0"/>
          </a:p>
        </p:txBody>
      </p:sp>
    </p:spTree>
    <p:extLst>
      <p:ext uri="{BB962C8B-B14F-4D97-AF65-F5344CB8AC3E}">
        <p14:creationId xmlns:p14="http://schemas.microsoft.com/office/powerpoint/2010/main" val="4118357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22</a:t>
            </a:fld>
            <a:endParaRPr lang="en-US" dirty="0"/>
          </a:p>
        </p:txBody>
      </p:sp>
    </p:spTree>
    <p:extLst>
      <p:ext uri="{BB962C8B-B14F-4D97-AF65-F5344CB8AC3E}">
        <p14:creationId xmlns:p14="http://schemas.microsoft.com/office/powerpoint/2010/main" val="1078314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five feature extraction methods to construct initial feature vectors. Multi-information fusion can represent more effective information of RNA sequences</a:t>
            </a:r>
          </a:p>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23</a:t>
            </a:fld>
            <a:endParaRPr lang="en-US" dirty="0"/>
          </a:p>
        </p:txBody>
      </p:sp>
    </p:spTree>
    <p:extLst>
      <p:ext uri="{BB962C8B-B14F-4D97-AF65-F5344CB8AC3E}">
        <p14:creationId xmlns:p14="http://schemas.microsoft.com/office/powerpoint/2010/main" val="383350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24</a:t>
            </a:fld>
            <a:endParaRPr lang="en-US" dirty="0"/>
          </a:p>
        </p:txBody>
      </p:sp>
    </p:spTree>
    <p:extLst>
      <p:ext uri="{BB962C8B-B14F-4D97-AF65-F5344CB8AC3E}">
        <p14:creationId xmlns:p14="http://schemas.microsoft.com/office/powerpoint/2010/main" val="2018124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five feature extraction methods to construct initial feature vectors. Multi-information fusion can represent more effective information of RNA sequences</a:t>
            </a:r>
          </a:p>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25</a:t>
            </a:fld>
            <a:endParaRPr lang="en-US" dirty="0"/>
          </a:p>
        </p:txBody>
      </p:sp>
    </p:spTree>
    <p:extLst>
      <p:ext uri="{BB962C8B-B14F-4D97-AF65-F5344CB8AC3E}">
        <p14:creationId xmlns:p14="http://schemas.microsoft.com/office/powerpoint/2010/main" val="1623783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26</a:t>
            </a:fld>
            <a:endParaRPr lang="en-US" dirty="0"/>
          </a:p>
        </p:txBody>
      </p:sp>
    </p:spTree>
    <p:extLst>
      <p:ext uri="{BB962C8B-B14F-4D97-AF65-F5344CB8AC3E}">
        <p14:creationId xmlns:p14="http://schemas.microsoft.com/office/powerpoint/2010/main" val="3444472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27</a:t>
            </a:fld>
            <a:endParaRPr lang="en-US" dirty="0"/>
          </a:p>
        </p:txBody>
      </p:sp>
    </p:spTree>
    <p:extLst>
      <p:ext uri="{BB962C8B-B14F-4D97-AF65-F5344CB8AC3E}">
        <p14:creationId xmlns:p14="http://schemas.microsoft.com/office/powerpoint/2010/main" val="2485343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28</a:t>
            </a:fld>
            <a:endParaRPr lang="en-US" dirty="0"/>
          </a:p>
        </p:txBody>
      </p:sp>
    </p:spTree>
    <p:extLst>
      <p:ext uri="{BB962C8B-B14F-4D97-AF65-F5344CB8AC3E}">
        <p14:creationId xmlns:p14="http://schemas.microsoft.com/office/powerpoint/2010/main" val="2293163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29</a:t>
            </a:fld>
            <a:endParaRPr lang="en-US" dirty="0"/>
          </a:p>
        </p:txBody>
      </p:sp>
    </p:spTree>
    <p:extLst>
      <p:ext uri="{BB962C8B-B14F-4D97-AF65-F5344CB8AC3E}">
        <p14:creationId xmlns:p14="http://schemas.microsoft.com/office/powerpoint/2010/main" val="2940968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2736533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30</a:t>
            </a:fld>
            <a:endParaRPr lang="en-US" dirty="0"/>
          </a:p>
        </p:txBody>
      </p:sp>
    </p:spTree>
    <p:extLst>
      <p:ext uri="{BB962C8B-B14F-4D97-AF65-F5344CB8AC3E}">
        <p14:creationId xmlns:p14="http://schemas.microsoft.com/office/powerpoint/2010/main" val="45164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31</a:t>
            </a:fld>
            <a:endParaRPr lang="en-US" dirty="0"/>
          </a:p>
        </p:txBody>
      </p:sp>
    </p:spTree>
    <p:extLst>
      <p:ext uri="{BB962C8B-B14F-4D97-AF65-F5344CB8AC3E}">
        <p14:creationId xmlns:p14="http://schemas.microsoft.com/office/powerpoint/2010/main" val="2979036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32</a:t>
            </a:fld>
            <a:endParaRPr lang="en-US" dirty="0"/>
          </a:p>
        </p:txBody>
      </p:sp>
    </p:spTree>
    <p:extLst>
      <p:ext uri="{BB962C8B-B14F-4D97-AF65-F5344CB8AC3E}">
        <p14:creationId xmlns:p14="http://schemas.microsoft.com/office/powerpoint/2010/main" val="3858829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33</a:t>
            </a:fld>
            <a:endParaRPr lang="en-US" dirty="0"/>
          </a:p>
        </p:txBody>
      </p:sp>
    </p:spTree>
    <p:extLst>
      <p:ext uri="{BB962C8B-B14F-4D97-AF65-F5344CB8AC3E}">
        <p14:creationId xmlns:p14="http://schemas.microsoft.com/office/powerpoint/2010/main" val="2096361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observational</a:t>
            </a:r>
            <a:r>
              <a:rPr lang="en-US" baseline="0" dirty="0" smtClean="0"/>
              <a:t> cohort (n=120,495 study subjects), 56% of the study subjects were female. Race distribution was similar to general distribution in the upper Midwest.</a:t>
            </a:r>
          </a:p>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34</a:t>
            </a:fld>
            <a:endParaRPr lang="en-US" dirty="0"/>
          </a:p>
        </p:txBody>
      </p:sp>
    </p:spTree>
    <p:extLst>
      <p:ext uri="{BB962C8B-B14F-4D97-AF65-F5344CB8AC3E}">
        <p14:creationId xmlns:p14="http://schemas.microsoft.com/office/powerpoint/2010/main" val="834427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2"/>
                </a:solidFill>
                <a:effectLst/>
                <a:latin typeface="+mn-lt"/>
                <a:ea typeface="+mn-ea"/>
                <a:cs typeface="+mn-cs"/>
              </a:rPr>
              <a:t>Most RNA-</a:t>
            </a:r>
            <a:r>
              <a:rPr lang="en-US" sz="1200" kern="1200" dirty="0" err="1" smtClean="0">
                <a:solidFill>
                  <a:schemeClr val="tx2"/>
                </a:solidFill>
                <a:effectLst/>
                <a:latin typeface="+mn-lt"/>
                <a:ea typeface="+mn-ea"/>
                <a:cs typeface="+mn-cs"/>
              </a:rPr>
              <a:t>seq</a:t>
            </a:r>
            <a:r>
              <a:rPr lang="en-US" sz="1200" kern="1200" dirty="0" smtClean="0">
                <a:solidFill>
                  <a:schemeClr val="tx2"/>
                </a:solidFill>
                <a:effectLst/>
                <a:latin typeface="+mn-lt"/>
                <a:ea typeface="+mn-ea"/>
                <a:cs typeface="+mn-cs"/>
              </a:rPr>
              <a:t> studies perform read alignment without much concern for the quality of the alignment results, assuming them to be of sufficient quality. However, our investigation has shown that mapping uncertainty is a prominent issue with the quality of alignment results. We tested 95 datasets the total size about 2T. Each dataset was aligned using HISAT2, against the appropriate reference genome. Alignment statistics were collected or calculated from the HISAT2 output file. It was determined that an average of 22% of all reads were ambiguously aligned in each of the seven distinct plant and animal species. Just as most RNA-</a:t>
            </a:r>
            <a:r>
              <a:rPr lang="en-US" sz="1200" kern="1200" dirty="0" err="1" smtClean="0">
                <a:solidFill>
                  <a:schemeClr val="tx2"/>
                </a:solidFill>
                <a:effectLst/>
                <a:latin typeface="+mn-lt"/>
                <a:ea typeface="+mn-ea"/>
                <a:cs typeface="+mn-cs"/>
              </a:rPr>
              <a:t>seq</a:t>
            </a:r>
            <a:r>
              <a:rPr lang="en-US" sz="1200" kern="1200" dirty="0" smtClean="0">
                <a:solidFill>
                  <a:schemeClr val="tx2"/>
                </a:solidFill>
                <a:effectLst/>
                <a:latin typeface="+mn-lt"/>
                <a:ea typeface="+mn-ea"/>
                <a:cs typeface="+mn-cs"/>
              </a:rPr>
              <a:t> pipelines use some quality control method for raw reads, a quality control process for read alignment must be included to verify the reliability of mapping results. Therefore, we developed this alignment control tools. In </a:t>
            </a:r>
            <a:r>
              <a:rPr lang="en-US" sz="1200" kern="1200" dirty="0" err="1" smtClean="0">
                <a:solidFill>
                  <a:schemeClr val="tx2"/>
                </a:solidFill>
                <a:effectLst/>
                <a:latin typeface="+mn-lt"/>
                <a:ea typeface="+mn-ea"/>
                <a:cs typeface="+mn-cs"/>
              </a:rPr>
              <a:t>GeneQC</a:t>
            </a:r>
            <a:r>
              <a:rPr lang="en-US" sz="1200" kern="1200" dirty="0" smtClean="0">
                <a:solidFill>
                  <a:schemeClr val="tx2"/>
                </a:solidFill>
                <a:effectLst/>
                <a:latin typeface="+mn-lt"/>
                <a:ea typeface="+mn-ea"/>
                <a:cs typeface="+mn-cs"/>
              </a:rPr>
              <a:t>, we extract usable features from two genetic levels, genomic and transcriptomic. These three levels of information are combined using linear modeling to develop a distinct score, referred to as the D-score, to provide a clear measure of the level of mapping uncertainty for each annotated gene for a particular species. Additionally, mixture model distributions are used to determine categorizations for the mapping uncertainty and provide recommendations for which genetic expression estimates are reliable following the read alignment step.</a:t>
            </a:r>
          </a:p>
          <a:p>
            <a:endParaRPr lang="en-US" dirty="0" smtClean="0"/>
          </a:p>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35</a:t>
            </a:fld>
            <a:endParaRPr lang="en-US" dirty="0"/>
          </a:p>
        </p:txBody>
      </p:sp>
    </p:spTree>
    <p:extLst>
      <p:ext uri="{BB962C8B-B14F-4D97-AF65-F5344CB8AC3E}">
        <p14:creationId xmlns:p14="http://schemas.microsoft.com/office/powerpoint/2010/main" val="2700024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Tahoma" panose="020B0604030504040204" pitchFamily="34" charset="0"/>
                <a:ea typeface="Tahoma" panose="020B0604030504040204" pitchFamily="34" charset="0"/>
                <a:cs typeface="Tahoma" panose="020B0604030504040204" pitchFamily="34" charset="0"/>
              </a:rPr>
              <a:t>Glycine Max </a:t>
            </a:r>
            <a:endParaRPr lang="en-US" dirty="0" smtClean="0"/>
          </a:p>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36</a:t>
            </a:fld>
            <a:endParaRPr lang="en-US" dirty="0"/>
          </a:p>
        </p:txBody>
      </p:sp>
    </p:spTree>
    <p:extLst>
      <p:ext uri="{BB962C8B-B14F-4D97-AF65-F5344CB8AC3E}">
        <p14:creationId xmlns:p14="http://schemas.microsoft.com/office/powerpoint/2010/main" val="4287796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2"/>
                </a:solidFill>
                <a:effectLst/>
                <a:latin typeface="+mn-lt"/>
                <a:ea typeface="+mn-ea"/>
                <a:cs typeface="+mn-cs"/>
              </a:rPr>
              <a:t>One of my collaborative project was to use different </a:t>
            </a:r>
            <a:r>
              <a:rPr lang="en-US" sz="1200" b="0" i="0" kern="1200" dirty="0" err="1" smtClean="0">
                <a:solidFill>
                  <a:schemeClr val="tx2"/>
                </a:solidFill>
                <a:effectLst/>
                <a:latin typeface="+mn-lt"/>
                <a:ea typeface="+mn-ea"/>
                <a:cs typeface="+mn-cs"/>
              </a:rPr>
              <a:t>scRNA-Seq</a:t>
            </a:r>
            <a:r>
              <a:rPr lang="en-US" sz="1200" b="0" i="0" kern="1200" dirty="0" smtClean="0">
                <a:solidFill>
                  <a:schemeClr val="tx2"/>
                </a:solidFill>
                <a:effectLst/>
                <a:latin typeface="+mn-lt"/>
                <a:ea typeface="+mn-ea"/>
                <a:cs typeface="+mn-cs"/>
              </a:rPr>
              <a:t> analytical tools to test the their cell type prediction. I helped the team by learning and testing six single-cell integrative tools including </a:t>
            </a:r>
            <a:r>
              <a:rPr lang="en-US" dirty="0" smtClean="0">
                <a:latin typeface="Tahoma" panose="020B0604030504040204" pitchFamily="34" charset="0"/>
                <a:ea typeface="Tahoma" panose="020B0604030504040204" pitchFamily="34" charset="0"/>
                <a:cs typeface="Tahoma" panose="020B0604030504040204" pitchFamily="34" charset="0"/>
              </a:rPr>
              <a:t>SC3, SCENIC, Seurat, Monocle, </a:t>
            </a:r>
            <a:r>
              <a:rPr lang="en-US" dirty="0" err="1" smtClean="0">
                <a:latin typeface="Tahoma" panose="020B0604030504040204" pitchFamily="34" charset="0"/>
                <a:ea typeface="Tahoma" panose="020B0604030504040204" pitchFamily="34" charset="0"/>
                <a:cs typeface="Tahoma" panose="020B0604030504040204" pitchFamily="34" charset="0"/>
              </a:rPr>
              <a:t>BackSPIN</a:t>
            </a:r>
            <a:r>
              <a:rPr lang="en-US" dirty="0" smtClean="0">
                <a:latin typeface="Tahoma" panose="020B0604030504040204" pitchFamily="34" charset="0"/>
                <a:ea typeface="Tahoma" panose="020B0604030504040204" pitchFamily="34" charset="0"/>
                <a:cs typeface="Tahoma" panose="020B0604030504040204" pitchFamily="34" charset="0"/>
              </a:rPr>
              <a:t>, and </a:t>
            </a:r>
            <a:r>
              <a:rPr lang="en-US" dirty="0" err="1" smtClean="0">
                <a:latin typeface="Tahoma" panose="020B0604030504040204" pitchFamily="34" charset="0"/>
                <a:ea typeface="Tahoma" panose="020B0604030504040204" pitchFamily="34" charset="0"/>
                <a:cs typeface="Tahoma" panose="020B0604030504040204" pitchFamily="34" charset="0"/>
              </a:rPr>
              <a:t>Sincera</a:t>
            </a:r>
            <a:r>
              <a:rPr lang="en-US" dirty="0" smtClean="0">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841221E5-7225-48EB-A4EE-420E7BFCF705}" type="slidenum">
              <a:rPr lang="en-US" smtClean="0"/>
              <a:pPr/>
              <a:t>37</a:t>
            </a:fld>
            <a:endParaRPr lang="en-US" dirty="0"/>
          </a:p>
        </p:txBody>
      </p:sp>
    </p:spTree>
    <p:extLst>
      <p:ext uri="{BB962C8B-B14F-4D97-AF65-F5344CB8AC3E}">
        <p14:creationId xmlns:p14="http://schemas.microsoft.com/office/powerpoint/2010/main" val="33971280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841221E5-7225-48EB-A4EE-420E7BFCF705}" type="slidenum">
              <a:rPr lang="en-US" smtClean="0"/>
              <a:pPr/>
              <a:t>38</a:t>
            </a:fld>
            <a:endParaRPr lang="en-US" dirty="0"/>
          </a:p>
        </p:txBody>
      </p:sp>
    </p:spTree>
    <p:extLst>
      <p:ext uri="{BB962C8B-B14F-4D97-AF65-F5344CB8AC3E}">
        <p14:creationId xmlns:p14="http://schemas.microsoft.com/office/powerpoint/2010/main" val="1211327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2"/>
                </a:solidFill>
                <a:effectLst/>
                <a:latin typeface="+mn-lt"/>
                <a:ea typeface="+mn-ea"/>
                <a:cs typeface="+mn-cs"/>
              </a:rPr>
              <a:t>One of my collaborative project was to use different </a:t>
            </a:r>
            <a:r>
              <a:rPr lang="en-US" sz="1200" b="0" i="0" kern="1200" dirty="0" err="1" smtClean="0">
                <a:solidFill>
                  <a:schemeClr val="tx2"/>
                </a:solidFill>
                <a:effectLst/>
                <a:latin typeface="+mn-lt"/>
                <a:ea typeface="+mn-ea"/>
                <a:cs typeface="+mn-cs"/>
              </a:rPr>
              <a:t>scRNA-Seq</a:t>
            </a:r>
            <a:r>
              <a:rPr lang="en-US" sz="1200" b="0" i="0" kern="1200" dirty="0" smtClean="0">
                <a:solidFill>
                  <a:schemeClr val="tx2"/>
                </a:solidFill>
                <a:effectLst/>
                <a:latin typeface="+mn-lt"/>
                <a:ea typeface="+mn-ea"/>
                <a:cs typeface="+mn-cs"/>
              </a:rPr>
              <a:t> analytical tools to test the their cell type prediction. I helped the team by learning and testing six single-cell integrative tools including </a:t>
            </a:r>
            <a:r>
              <a:rPr lang="en-US" dirty="0" smtClean="0">
                <a:latin typeface="Tahoma" panose="020B0604030504040204" pitchFamily="34" charset="0"/>
                <a:ea typeface="Tahoma" panose="020B0604030504040204" pitchFamily="34" charset="0"/>
                <a:cs typeface="Tahoma" panose="020B0604030504040204" pitchFamily="34" charset="0"/>
              </a:rPr>
              <a:t>SC3, SCENIC, Seurat, Monocle, </a:t>
            </a:r>
            <a:r>
              <a:rPr lang="en-US" dirty="0" err="1" smtClean="0">
                <a:latin typeface="Tahoma" panose="020B0604030504040204" pitchFamily="34" charset="0"/>
                <a:ea typeface="Tahoma" panose="020B0604030504040204" pitchFamily="34" charset="0"/>
                <a:cs typeface="Tahoma" panose="020B0604030504040204" pitchFamily="34" charset="0"/>
              </a:rPr>
              <a:t>BackSPIN</a:t>
            </a:r>
            <a:r>
              <a:rPr lang="en-US" dirty="0" smtClean="0">
                <a:latin typeface="Tahoma" panose="020B0604030504040204" pitchFamily="34" charset="0"/>
                <a:ea typeface="Tahoma" panose="020B0604030504040204" pitchFamily="34" charset="0"/>
                <a:cs typeface="Tahoma" panose="020B0604030504040204" pitchFamily="34" charset="0"/>
              </a:rPr>
              <a:t>, and </a:t>
            </a:r>
            <a:r>
              <a:rPr lang="en-US" dirty="0" err="1" smtClean="0">
                <a:latin typeface="Tahoma" panose="020B0604030504040204" pitchFamily="34" charset="0"/>
                <a:ea typeface="Tahoma" panose="020B0604030504040204" pitchFamily="34" charset="0"/>
                <a:cs typeface="Tahoma" panose="020B0604030504040204" pitchFamily="34" charset="0"/>
              </a:rPr>
              <a:t>Sincera</a:t>
            </a:r>
            <a:r>
              <a:rPr lang="en-US" dirty="0" smtClean="0">
                <a:latin typeface="Tahoma" panose="020B0604030504040204" pitchFamily="34" charset="0"/>
                <a:ea typeface="Tahoma" panose="020B0604030504040204" pitchFamily="34" charset="0"/>
                <a:cs typeface="Tahoma" panose="020B0604030504040204" pitchFamily="34" charset="0"/>
              </a:rPr>
              <a: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p:txBody>
          <a:bodyPr/>
          <a:lstStyle/>
          <a:p>
            <a:fld id="{841221E5-7225-48EB-A4EE-420E7BFCF705}" type="slidenum">
              <a:rPr lang="en-US" smtClean="0"/>
              <a:pPr/>
              <a:t>39</a:t>
            </a:fld>
            <a:endParaRPr lang="en-US" dirty="0"/>
          </a:p>
        </p:txBody>
      </p:sp>
    </p:spTree>
    <p:extLst>
      <p:ext uri="{BB962C8B-B14F-4D97-AF65-F5344CB8AC3E}">
        <p14:creationId xmlns:p14="http://schemas.microsoft.com/office/powerpoint/2010/main" val="2539712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2479752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5</a:t>
            </a:fld>
            <a:endParaRPr lang="en-US" dirty="0"/>
          </a:p>
        </p:txBody>
      </p:sp>
    </p:spTree>
    <p:extLst>
      <p:ext uri="{BB962C8B-B14F-4D97-AF65-F5344CB8AC3E}">
        <p14:creationId xmlns:p14="http://schemas.microsoft.com/office/powerpoint/2010/main" val="3087769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6</a:t>
            </a:fld>
            <a:endParaRPr lang="en-US" dirty="0"/>
          </a:p>
        </p:txBody>
      </p:sp>
    </p:spTree>
    <p:extLst>
      <p:ext uri="{BB962C8B-B14F-4D97-AF65-F5344CB8AC3E}">
        <p14:creationId xmlns:p14="http://schemas.microsoft.com/office/powerpoint/2010/main" val="3539310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7</a:t>
            </a:fld>
            <a:endParaRPr lang="en-US" dirty="0"/>
          </a:p>
        </p:txBody>
      </p:sp>
    </p:spTree>
    <p:extLst>
      <p:ext uri="{BB962C8B-B14F-4D97-AF65-F5344CB8AC3E}">
        <p14:creationId xmlns:p14="http://schemas.microsoft.com/office/powerpoint/2010/main" val="899844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8</a:t>
            </a:fld>
            <a:endParaRPr lang="en-US" dirty="0"/>
          </a:p>
        </p:txBody>
      </p:sp>
    </p:spTree>
    <p:extLst>
      <p:ext uri="{BB962C8B-B14F-4D97-AF65-F5344CB8AC3E}">
        <p14:creationId xmlns:p14="http://schemas.microsoft.com/office/powerpoint/2010/main" val="157694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a:t>
            </a:fld>
            <a:endParaRPr lang="en-US" dirty="0"/>
          </a:p>
        </p:txBody>
      </p:sp>
    </p:spTree>
    <p:extLst>
      <p:ext uri="{BB962C8B-B14F-4D97-AF65-F5344CB8AC3E}">
        <p14:creationId xmlns:p14="http://schemas.microsoft.com/office/powerpoint/2010/main" val="2629661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71A6EE57-7BDD-C54D-82B7-2BFD116406BC}" type="datetime1">
              <a:rPr lang="en-US" smtClean="0"/>
              <a:t>10/17/2019</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B533DC7B-1BA1-EA4E-B8EE-DFC05E2F1D7F}" type="datetime1">
              <a:rPr lang="en-US" smtClean="0"/>
              <a:t>10/17/2019</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A89BB18-D33B-C14E-9C9C-D63E17B8C54F}" type="datetime1">
              <a:rPr lang="en-US" smtClean="0"/>
              <a:t>10/17/2019</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23E70862-464B-C748-95EB-661818E5B8ED}" type="datetime1">
              <a:rPr lang="en-US" smtClean="0"/>
              <a:t>10/17/2019</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76074B24-6121-0043-AE40-B46D4BB19303}" type="datetime1">
              <a:rPr lang="en-US" smtClean="0"/>
              <a:t>10/17/2019</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1872D4F-B228-EE49-8E11-38DBF1855766}" type="datetime1">
              <a:rPr lang="en-US" smtClean="0"/>
              <a:t>10/17/2019</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04A6045F-8B93-234C-ABDC-887FB07F6263}" type="datetime1">
              <a:rPr lang="en-US" smtClean="0"/>
              <a:t>10/17/2019</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6734D31A-86C4-F94C-8BF5-75D406951A6F}" type="datetime1">
              <a:rPr lang="en-US" smtClean="0"/>
              <a:t>10/17/2019</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8FFC4022-B548-B24F-97A7-2FFE79BA6AB9}" type="datetime1">
              <a:rPr lang="en-US" smtClean="0"/>
              <a:t>10/17/2019</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35F1F4-CC6A-0A4B-AEBB-C3C10CDEC83B}" type="datetime1">
              <a:rPr lang="en-US" smtClean="0"/>
              <a:t>10/17/2019</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03AC2910-7428-574B-93A3-7FEB74A8CDBA}" type="datetime1">
              <a:rPr lang="en-US" smtClean="0"/>
              <a:t>10/17/2019</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2C7BD19D-1A09-4140-9FC7-BD41788D9B24}" type="datetime1">
              <a:rPr lang="en-US" smtClean="0"/>
              <a:t>10/17/2019</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1618" y="457200"/>
            <a:ext cx="8762999" cy="2680127"/>
          </a:xfrm>
        </p:spPr>
        <p:txBody>
          <a:bodyPr/>
          <a:lstStyle/>
          <a:p>
            <a:r>
              <a:rPr lang="en-US" sz="3600" b="1" dirty="0">
                <a:solidFill>
                  <a:srgbClr val="00B0F0"/>
                </a:solidFill>
                <a:latin typeface="Tahoma" panose="020B0604030504040204" pitchFamily="34" charset="0"/>
                <a:ea typeface="Tahoma" panose="020B0604030504040204" pitchFamily="34" charset="0"/>
                <a:cs typeface="Tahoma" panose="020B0604030504040204" pitchFamily="34" charset="0"/>
              </a:rPr>
              <a:t>Machine Learning Algorithms and Computational Tools Development for Analysis of Sequencing and EMR Data </a:t>
            </a:r>
          </a:p>
        </p:txBody>
      </p:sp>
      <p:sp>
        <p:nvSpPr>
          <p:cNvPr id="3" name="Subtitle 2"/>
          <p:cNvSpPr>
            <a:spLocks noGrp="1"/>
          </p:cNvSpPr>
          <p:nvPr>
            <p:ph type="subTitle" idx="1"/>
          </p:nvPr>
        </p:nvSpPr>
        <p:spPr>
          <a:xfrm>
            <a:off x="2421618" y="3505200"/>
            <a:ext cx="8227041" cy="1905000"/>
          </a:xfrm>
        </p:spPr>
        <p:txBody>
          <a:bodyPr>
            <a:normAutofit/>
          </a:bodyPr>
          <a:lstStyle/>
          <a:p>
            <a:pPr>
              <a:lnSpc>
                <a:spcPct val="100000"/>
              </a:lnSpc>
            </a:pPr>
            <a:r>
              <a:rPr lang="en-US" b="1" dirty="0" err="1">
                <a:solidFill>
                  <a:schemeClr val="tx2"/>
                </a:solidFill>
                <a:latin typeface="Tahoma" panose="020B0604030504040204" pitchFamily="34" charset="0"/>
                <a:ea typeface="Tahoma" panose="020B0604030504040204" pitchFamily="34" charset="0"/>
                <a:cs typeface="Tahoma" panose="020B0604030504040204" pitchFamily="34" charset="0"/>
              </a:rPr>
              <a:t>Shaopeng</a:t>
            </a:r>
            <a:r>
              <a:rPr lang="en-US" b="1" dirty="0">
                <a:solidFill>
                  <a:schemeClr val="tx2"/>
                </a:solidFill>
                <a:latin typeface="Tahoma" panose="020B0604030504040204" pitchFamily="34" charset="0"/>
                <a:ea typeface="Tahoma" panose="020B0604030504040204" pitchFamily="34" charset="0"/>
                <a:cs typeface="Tahoma" panose="020B0604030504040204" pitchFamily="34" charset="0"/>
              </a:rPr>
              <a:t> Gu</a:t>
            </a:r>
          </a:p>
          <a:p>
            <a:pPr>
              <a:lnSpc>
                <a:spcPct val="20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Department of Mathematics &amp; Statistics</a:t>
            </a:r>
          </a:p>
          <a:p>
            <a:pPr>
              <a:lnSpc>
                <a:spcPct val="100000"/>
              </a:lnSpc>
            </a:pP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Oct 30</a:t>
            </a:r>
            <a:r>
              <a:rPr lang="en-US" sz="2000" baseline="30000" dirty="0">
                <a:solidFill>
                  <a:schemeClr val="tx2"/>
                </a:solidFill>
                <a:latin typeface="Tahoma" panose="020B0604030504040204" pitchFamily="34" charset="0"/>
                <a:ea typeface="Tahoma" panose="020B0604030504040204" pitchFamily="34" charset="0"/>
                <a:cs typeface="Tahoma" panose="020B0604030504040204" pitchFamily="34" charset="0"/>
              </a:rPr>
              <a:t>th</a:t>
            </a:r>
            <a:r>
              <a:rPr 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2019</a:t>
            </a:r>
          </a:p>
          <a:p>
            <a:pPr algn="ctr"/>
            <a:endParaRPr lang="en-US" dirty="0"/>
          </a:p>
        </p:txBody>
      </p:sp>
      <p:pic>
        <p:nvPicPr>
          <p:cNvPr id="4" name="Picture 4" descr="Image result for south dakota state university">
            <a:extLst>
              <a:ext uri="{FF2B5EF4-FFF2-40B4-BE49-F238E27FC236}">
                <a16:creationId xmlns:a16="http://schemas.microsoft.com/office/drawing/2014/main" id="{016681A9-45F5-428E-924A-649FDFDDD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7207" y="2714766"/>
            <a:ext cx="1750725" cy="262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Feature Extraction Methods</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10</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16 DNA Feature Extraction Methods</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12 RNA Feature Extraction Methods</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32 Protein Feature Extraction Methods</a:t>
            </a:r>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4" name="Picture 3"/>
          <p:cNvPicPr>
            <a:picLocks noChangeAspect="1"/>
          </p:cNvPicPr>
          <p:nvPr/>
        </p:nvPicPr>
        <p:blipFill>
          <a:blip r:embed="rId3"/>
          <a:stretch>
            <a:fillRect/>
          </a:stretch>
        </p:blipFill>
        <p:spPr>
          <a:xfrm>
            <a:off x="3579812" y="267769"/>
            <a:ext cx="4696784" cy="6096000"/>
          </a:xfrm>
          <a:prstGeom prst="rect">
            <a:avLst/>
          </a:prstGeom>
        </p:spPr>
      </p:pic>
      <p:pic>
        <p:nvPicPr>
          <p:cNvPr id="5" name="Picture 4"/>
          <p:cNvPicPr>
            <a:picLocks noChangeAspect="1"/>
          </p:cNvPicPr>
          <p:nvPr/>
        </p:nvPicPr>
        <p:blipFill>
          <a:blip r:embed="rId4"/>
          <a:stretch>
            <a:fillRect/>
          </a:stretch>
        </p:blipFill>
        <p:spPr>
          <a:xfrm>
            <a:off x="3504450" y="6351"/>
            <a:ext cx="4847507" cy="6715125"/>
          </a:xfrm>
          <a:prstGeom prst="rect">
            <a:avLst/>
          </a:prstGeom>
        </p:spPr>
      </p:pic>
    </p:spTree>
    <p:extLst>
      <p:ext uri="{BB962C8B-B14F-4D97-AF65-F5344CB8AC3E}">
        <p14:creationId xmlns:p14="http://schemas.microsoft.com/office/powerpoint/2010/main" val="276402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DNA or RNA Feature Extraction - Kmer</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11</a:t>
            </a:fld>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Kmers are Subsequences of Length k Contained within Sequence. Sequences are Represented as the Occurrence Frequencies of </a:t>
                </a:r>
                <a14:m>
                  <m:oMath xmlns:m="http://schemas.openxmlformats.org/officeDocument/2006/math">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𝑘</m:t>
                    </m:r>
                  </m:oMath>
                </a14:m>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Neighboring Nucleic Acids.</a:t>
                </a:r>
              </a:p>
              <a:p>
                <a:pPr lvl="1"/>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The kmer (k=3) descriptor can be calculated as:</a:t>
                </a:r>
              </a:p>
              <a:p>
                <a:pPr marL="0" indent="0">
                  <a:buNone/>
                </a:pPr>
                <a14:m>
                  <m:oMathPara xmlns:m="http://schemas.openxmlformats.org/officeDocument/2006/math">
                    <m:oMathParaPr>
                      <m:jc m:val="centerGroup"/>
                    </m:oMathParaPr>
                    <m:oMath xmlns:m="http://schemas.openxmlformats.org/officeDocument/2006/math">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𝑓</m:t>
                      </m:r>
                      <m:d>
                        <m:dPr>
                          <m:ctrlP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dPr>
                        <m:e>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𝑡</m:t>
                          </m:r>
                        </m:e>
                      </m:d>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f>
                        <m:fPr>
                          <m:ctrlP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fPr>
                        <m:num>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𝑁</m:t>
                          </m:r>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𝑡</m:t>
                          </m:r>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num>
                        <m:den>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𝑁</m:t>
                          </m:r>
                        </m:den>
                      </m:f>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r>
                        <a:rPr lang="en-US" sz="26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𝑡</m:t>
                      </m:r>
                      <m:r>
                        <a:rPr lang="en-US" sz="26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m:t>
                      </m:r>
                      <m:r>
                        <a:rPr lang="en-US" sz="26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𝐴𝐴𝐴</m:t>
                      </m:r>
                      <m:r>
                        <a:rPr lang="en-US" sz="26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m:t>
                      </m:r>
                      <m:r>
                        <a:rPr lang="en-US" sz="26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𝐴𝐴𝐶</m:t>
                      </m:r>
                      <m:r>
                        <a:rPr lang="en-US" sz="26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m:t>
                      </m:r>
                      <m:r>
                        <a:rPr lang="en-US" sz="26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𝐴𝐴𝐺</m:t>
                      </m:r>
                      <m:r>
                        <a:rPr lang="en-US" sz="26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m:t>
                      </m:r>
                      <m:r>
                        <a:rPr lang="en-US" sz="26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𝑇𝑇𝑇</m:t>
                      </m:r>
                      <m:r>
                        <a:rPr lang="en-US" sz="26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m:t>
                      </m:r>
                    </m:oMath>
                  </m:oMathPara>
                </a14:m>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Choice>
        <mc:Fallback xmlns="">
          <p:sp>
            <p:nvSpPr>
              <p:cNvPr id="9" name="Content Placeholder 2">
                <a:extLst>
                  <a:ext uri="{FF2B5EF4-FFF2-40B4-BE49-F238E27FC236}">
                    <a16:creationId xmlns:a16="http://schemas.microsoft.com/office/drawing/2014/main" id="{7F5DAA0A-2D4B-4E4A-90AA-A18256B2D855}"/>
                  </a:ext>
                </a:extLst>
              </p:cNvPr>
              <p:cNvSpPr txBox="1">
                <a:spLocks noRot="1" noChangeAspect="1" noMove="1" noResize="1" noEditPoints="1" noAdjustHandles="1" noChangeArrowheads="1" noChangeShapeType="1" noTextEdit="1"/>
              </p:cNvSpPr>
              <p:nvPr/>
            </p:nvSpPr>
            <p:spPr>
              <a:xfrm>
                <a:off x="1607088" y="1345908"/>
                <a:ext cx="10202325" cy="4572000"/>
              </a:xfrm>
              <a:prstGeom prst="rect">
                <a:avLst/>
              </a:prstGeom>
              <a:blipFill>
                <a:blip r:embed="rId3"/>
                <a:stretch>
                  <a:fillRect l="-956" t="-2133" r="-120"/>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9855180" y="2312695"/>
            <a:ext cx="1823231" cy="2638425"/>
          </a:xfrm>
          <a:prstGeom prst="rect">
            <a:avLst/>
          </a:prstGeom>
        </p:spPr>
      </p:pic>
      <p:pic>
        <p:nvPicPr>
          <p:cNvPr id="4" name="Picture 3"/>
          <p:cNvPicPr>
            <a:picLocks noChangeAspect="1"/>
          </p:cNvPicPr>
          <p:nvPr/>
        </p:nvPicPr>
        <p:blipFill>
          <a:blip r:embed="rId5"/>
          <a:stretch>
            <a:fillRect/>
          </a:stretch>
        </p:blipFill>
        <p:spPr>
          <a:xfrm>
            <a:off x="1607088" y="3631907"/>
            <a:ext cx="3609975" cy="3105150"/>
          </a:xfrm>
          <a:prstGeom prst="rect">
            <a:avLst/>
          </a:prstGeom>
        </p:spPr>
      </p:pic>
    </p:spTree>
    <p:extLst>
      <p:ext uri="{BB962C8B-B14F-4D97-AF65-F5344CB8AC3E}">
        <p14:creationId xmlns:p14="http://schemas.microsoft.com/office/powerpoint/2010/main" val="36932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Protein Feature Extraction - </a:t>
            </a:r>
            <a:r>
              <a:rPr lang="en-US" b="1" dirty="0" smtClean="0">
                <a:solidFill>
                  <a:srgbClr val="00B0F0"/>
                </a:solidFill>
                <a:latin typeface="Tahoma" panose="020B0604030504040204" pitchFamily="34" charset="0"/>
                <a:ea typeface="Tahoma" panose="020B0604030504040204" pitchFamily="34" charset="0"/>
                <a:cs typeface="Tahoma" panose="020B0604030504040204" pitchFamily="34" charset="0"/>
              </a:rPr>
              <a:t>AAC</a:t>
            </a:r>
            <a:endParaRPr lang="en-US" b="1"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12</a:t>
            </a:fld>
            <a:endParaRPr lang="en-US"/>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Amino Acid Composition (AAC) of Each Amino Acid Type within a Protein. </a:t>
                </a:r>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AAC Gives 20 Features</a:t>
                </a:r>
              </a:p>
              <a:p>
                <a:pPr marL="0" indent="0">
                  <a:buNone/>
                </a:pPr>
                <a14:m>
                  <m:oMathPara xmlns:m="http://schemas.openxmlformats.org/officeDocument/2006/math">
                    <m:oMathParaPr>
                      <m:jc m:val="centerGroup"/>
                    </m:oMathParaPr>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𝑓</m:t>
                      </m:r>
                      <m:d>
                        <m:d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dPr>
                        <m:e>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𝑟</m:t>
                          </m:r>
                        </m:e>
                      </m:d>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f>
                        <m:f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fPr>
                        <m:num>
                          <m:sSub>
                            <m:sSub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sSubPr>
                            <m:e>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𝑁</m:t>
                              </m:r>
                            </m:e>
                            <m:sub>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𝑟</m:t>
                              </m:r>
                            </m:sub>
                          </m:sSub>
                        </m:num>
                        <m:den>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𝑁</m:t>
                          </m:r>
                        </m:den>
                      </m:f>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 </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𝑟</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=1,2,3,…,20</m:t>
                      </m:r>
                    </m:oMath>
                  </m:oMathPara>
                </a14:m>
                <a:endPar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where </a:t>
                </a:r>
                <a14:m>
                  <m:oMath xmlns:m="http://schemas.openxmlformats.org/officeDocument/2006/math">
                    <m:sSub>
                      <m:sSub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sSubPr>
                      <m:e>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𝑁</m:t>
                        </m:r>
                      </m:e>
                      <m:sub>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𝑟</m:t>
                        </m:r>
                      </m:sub>
                    </m:sSub>
                  </m:oMath>
                </a14:m>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is the number of the amino acid type </a:t>
                </a:r>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𝑟</m:t>
                    </m:r>
                  </m:oMath>
                </a14:m>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and </a:t>
                </a:r>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𝑁</m:t>
                    </m:r>
                  </m:oMath>
                </a14:m>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is the length of</a:t>
                </a:r>
              </a:p>
              <a:p>
                <a:pPr marL="0" indent="0">
                  <a:buNone/>
                </a:pP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sequence</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Choice>
        <mc:Fallback>
          <p:sp>
            <p:nvSpPr>
              <p:cNvPr id="9" name="Content Placeholder 2">
                <a:extLst>
                  <a:ext uri="{FF2B5EF4-FFF2-40B4-BE49-F238E27FC236}">
                    <a16:creationId xmlns:a16="http://schemas.microsoft.com/office/drawing/2014/main" id="{7F5DAA0A-2D4B-4E4A-90AA-A18256B2D855}"/>
                  </a:ext>
                </a:extLst>
              </p:cNvPr>
              <p:cNvSpPr txBox="1">
                <a:spLocks noRot="1" noChangeAspect="1" noMove="1" noResize="1" noEditPoints="1" noAdjustHandles="1" noChangeArrowheads="1" noChangeShapeType="1" noTextEdit="1"/>
              </p:cNvSpPr>
              <p:nvPr/>
            </p:nvSpPr>
            <p:spPr>
              <a:xfrm>
                <a:off x="1607088" y="1345908"/>
                <a:ext cx="10202325" cy="4572000"/>
              </a:xfrm>
              <a:prstGeom prst="rect">
                <a:avLst/>
              </a:prstGeom>
              <a:blipFill>
                <a:blip r:embed="rId3"/>
                <a:stretch>
                  <a:fillRect l="-956" t="-2133"/>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7466012" y="3631908"/>
            <a:ext cx="3074502" cy="2316228"/>
          </a:xfrm>
          <a:prstGeom prst="rect">
            <a:avLst/>
          </a:prstGeom>
        </p:spPr>
      </p:pic>
    </p:spTree>
    <p:extLst>
      <p:ext uri="{BB962C8B-B14F-4D97-AF65-F5344CB8AC3E}">
        <p14:creationId xmlns:p14="http://schemas.microsoft.com/office/powerpoint/2010/main" val="33887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Feature Selection</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13</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Extracted feature vectors often show high dimensionality</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Selecting those features that contribute most to predictions can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Reduce overfitting</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Significantly reduce training time for model construction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Remove noisy features to improve performance of models</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20 Feature Selection Methods</a:t>
            </a:r>
          </a:p>
          <a:p>
            <a:pPr marL="365760" lvl="1" indent="0">
              <a:buNone/>
            </a:pP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5" name="Picture 4"/>
          <p:cNvPicPr>
            <a:picLocks noChangeAspect="1"/>
          </p:cNvPicPr>
          <p:nvPr/>
        </p:nvPicPr>
        <p:blipFill>
          <a:blip r:embed="rId3"/>
          <a:stretch>
            <a:fillRect/>
          </a:stretch>
        </p:blipFill>
        <p:spPr>
          <a:xfrm>
            <a:off x="5369817" y="309337"/>
            <a:ext cx="2257341" cy="6203951"/>
          </a:xfrm>
          <a:prstGeom prst="rect">
            <a:avLst/>
          </a:prstGeom>
        </p:spPr>
      </p:pic>
      <p:pic>
        <p:nvPicPr>
          <p:cNvPr id="6" name="Picture 5"/>
          <p:cNvPicPr>
            <a:picLocks noChangeAspect="1"/>
          </p:cNvPicPr>
          <p:nvPr/>
        </p:nvPicPr>
        <p:blipFill>
          <a:blip r:embed="rId4"/>
          <a:stretch>
            <a:fillRect/>
          </a:stretch>
        </p:blipFill>
        <p:spPr>
          <a:xfrm>
            <a:off x="1619134" y="4257142"/>
            <a:ext cx="4361728" cy="2133600"/>
          </a:xfrm>
          <a:prstGeom prst="rect">
            <a:avLst/>
          </a:prstGeom>
        </p:spPr>
      </p:pic>
    </p:spTree>
    <p:extLst>
      <p:ext uri="{BB962C8B-B14F-4D97-AF65-F5344CB8AC3E}">
        <p14:creationId xmlns:p14="http://schemas.microsoft.com/office/powerpoint/2010/main" val="129291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Feature Selection Methods</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14</a:t>
            </a:fld>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Univariate Selection</a:t>
                </a:r>
              </a:p>
              <a:p>
                <a:pPr lvl="1"/>
                <a:r>
                  <a:rPr lang="en-US" sz="2200" b="1" dirty="0">
                    <a:solidFill>
                      <a:schemeClr val="tx2"/>
                    </a:solidFill>
                    <a:latin typeface="Tahoma" panose="020B0604030504040204" pitchFamily="34" charset="0"/>
                    <a:ea typeface="Tahoma" panose="020B0604030504040204" pitchFamily="34" charset="0"/>
                    <a:cs typeface="Tahoma" panose="020B0604030504040204" pitchFamily="34" charset="0"/>
                  </a:rPr>
                  <a:t>Chi-squared</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statistical test to select those categorical features that have strongest relationship with the output variable</a:t>
                </a:r>
              </a:p>
              <a:p>
                <a:pPr marL="365760" lvl="1" indent="0">
                  <a:buNone/>
                </a:pPr>
                <a14:m>
                  <m:oMathPara xmlns:m="http://schemas.openxmlformats.org/officeDocument/2006/math">
                    <m:oMathParaPr>
                      <m:jc m:val="centerGroup"/>
                    </m:oMathParaPr>
                    <m:oMath xmlns:m="http://schemas.openxmlformats.org/officeDocument/2006/math">
                      <m:sSup>
                        <m:sSup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sSupPr>
                        <m:e>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𝑋</m:t>
                          </m:r>
                        </m:e>
                        <m:sup>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2</m:t>
                          </m:r>
                        </m:sup>
                      </m:sSup>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nary>
                        <m:naryPr>
                          <m:chr m:val="∑"/>
                          <m:subHide m:val="on"/>
                          <m:supHide m:val="on"/>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naryPr>
                        <m:sub/>
                        <m:sup/>
                        <m:e>
                          <m:f>
                            <m:f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sSupPr>
                                <m:e>
                                  <m:d>
                                    <m:d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dPr>
                                    <m:e>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𝑂</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𝐸</m:t>
                                      </m:r>
                                    </m:e>
                                  </m:d>
                                </m:e>
                                <m:sup>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2</m:t>
                                  </m:r>
                                </m:sup>
                              </m:sSup>
                            </m:num>
                            <m:den>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𝐸</m:t>
                              </m:r>
                            </m:den>
                          </m:f>
                        </m:e>
                      </m:nary>
                    </m:oMath>
                  </m:oMathPara>
                </a14:m>
                <a:endParaRPr lang="en-US" sz="2200" b="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 Importance</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Many classifiers can provide a score for each feature towards output variable</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Recursive Feature Elimination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Recursively removes feature by building a model using the remaining attributes and calculates model accuracy</a:t>
                </a: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Choice>
        <mc:Fallback xmlns="">
          <p:sp>
            <p:nvSpPr>
              <p:cNvPr id="9" name="Content Placeholder 2">
                <a:extLst>
                  <a:ext uri="{FF2B5EF4-FFF2-40B4-BE49-F238E27FC236}">
                    <a16:creationId xmlns:a16="http://schemas.microsoft.com/office/drawing/2014/main" id="{7F5DAA0A-2D4B-4E4A-90AA-A18256B2D855}"/>
                  </a:ext>
                </a:extLst>
              </p:cNvPr>
              <p:cNvSpPr txBox="1">
                <a:spLocks noRot="1" noChangeAspect="1" noMove="1" noResize="1" noEditPoints="1" noAdjustHandles="1" noChangeArrowheads="1" noChangeShapeType="1" noTextEdit="1"/>
              </p:cNvSpPr>
              <p:nvPr/>
            </p:nvSpPr>
            <p:spPr>
              <a:xfrm>
                <a:off x="1607088" y="1345908"/>
                <a:ext cx="10202325" cy="4572000"/>
              </a:xfrm>
              <a:prstGeom prst="rect">
                <a:avLst/>
              </a:prstGeom>
              <a:blipFill>
                <a:blip r:embed="rId3"/>
                <a:stretch>
                  <a:fillRect l="-956" t="-2133"/>
                </a:stretch>
              </a:blipFill>
            </p:spPr>
            <p:txBody>
              <a:bodyPr/>
              <a:lstStyle/>
              <a:p>
                <a:r>
                  <a:rPr lang="en-US">
                    <a:noFill/>
                  </a:rPr>
                  <a:t> </a:t>
                </a:r>
              </a:p>
            </p:txBody>
          </p:sp>
        </mc:Fallback>
      </mc:AlternateContent>
    </p:spTree>
    <p:extLst>
      <p:ext uri="{BB962C8B-B14F-4D97-AF65-F5344CB8AC3E}">
        <p14:creationId xmlns:p14="http://schemas.microsoft.com/office/powerpoint/2010/main" val="153115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Dimensionality Reduction</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15</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07088" y="1295400"/>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Reducing High Dimensionality Data to Low Dimension Based on Data Itself (Unsupervised)</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Clustering method</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Dimension reduction</a:t>
            </a:r>
          </a:p>
          <a:p>
            <a:pPr marL="365760" lvl="1" indent="0">
              <a:buNone/>
            </a:pP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For Extremely High-dimension Feature Vectors (Protein)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Reducing data preparation time for modeling</a:t>
            </a:r>
          </a:p>
          <a:p>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16 Dimensionality Reduction Methods</a:t>
            </a: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3" name="Picture 2"/>
          <p:cNvPicPr>
            <a:picLocks noChangeAspect="1"/>
          </p:cNvPicPr>
          <p:nvPr/>
        </p:nvPicPr>
        <p:blipFill>
          <a:blip r:embed="rId3"/>
          <a:stretch>
            <a:fillRect/>
          </a:stretch>
        </p:blipFill>
        <p:spPr>
          <a:xfrm>
            <a:off x="4570412" y="457200"/>
            <a:ext cx="3002090" cy="6185885"/>
          </a:xfrm>
          <a:prstGeom prst="rect">
            <a:avLst/>
          </a:prstGeom>
        </p:spPr>
      </p:pic>
    </p:spTree>
    <p:extLst>
      <p:ext uri="{BB962C8B-B14F-4D97-AF65-F5344CB8AC3E}">
        <p14:creationId xmlns:p14="http://schemas.microsoft.com/office/powerpoint/2010/main" val="316006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Dimensionality Reduction Method</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16</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Clustering</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K-means: partition </a:t>
                </a:r>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𝑛</m:t>
                    </m:r>
                  </m:oMath>
                </a14:m>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observations into </a:t>
                </a:r>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𝑘</m:t>
                    </m:r>
                  </m:oMath>
                </a14:m>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sets to minimize the within-cluster sum of squares</a:t>
                </a:r>
              </a:p>
              <a:p>
                <a:pPr marL="365760" lvl="1" indent="0">
                  <a:buNone/>
                </a:pPr>
                <a14:m>
                  <m:oMathPara xmlns:m="http://schemas.openxmlformats.org/officeDocument/2006/math">
                    <m:oMathParaPr>
                      <m:jc m:val="centerGroup"/>
                    </m:oMathParaPr>
                    <m:oMath xmlns:m="http://schemas.openxmlformats.org/officeDocument/2006/math">
                      <m:func>
                        <m:funcPr>
                          <m:ctrlPr>
                            <a:rPr lang="en-US" sz="2000" i="1" smtClean="0">
                              <a:solidFill>
                                <a:schemeClr val="tx2"/>
                              </a:solidFill>
                              <a:latin typeface="Cambria Math" panose="02040503050406030204" pitchFamily="18" charset="0"/>
                            </a:rPr>
                          </m:ctrlPr>
                        </m:funcPr>
                        <m:fName>
                          <m:limLow>
                            <m:limLowPr>
                              <m:ctrlPr>
                                <a:rPr lang="en-US" sz="2000" i="1">
                                  <a:solidFill>
                                    <a:schemeClr val="tx2"/>
                                  </a:solidFill>
                                  <a:latin typeface="Cambria Math" panose="02040503050406030204" pitchFamily="18" charset="0"/>
                                </a:rPr>
                              </m:ctrlPr>
                            </m:limLowPr>
                            <m:e>
                              <m:r>
                                <m:rPr>
                                  <m:sty m:val="p"/>
                                </m:rPr>
                                <a:rPr lang="en-US" sz="2000">
                                  <a:solidFill>
                                    <a:schemeClr val="tx2"/>
                                  </a:solidFill>
                                  <a:latin typeface="Cambria Math" panose="02040503050406030204" pitchFamily="18" charset="0"/>
                                </a:rPr>
                                <m:t>argmin</m:t>
                              </m:r>
                            </m:e>
                            <m:lim>
                              <m:r>
                                <a:rPr lang="en-US" sz="2000" i="1">
                                  <a:solidFill>
                                    <a:schemeClr val="tx2"/>
                                  </a:solidFill>
                                  <a:latin typeface="Cambria Math" panose="02040503050406030204" pitchFamily="18" charset="0"/>
                                </a:rPr>
                                <m:t>𝐾</m:t>
                              </m:r>
                            </m:lim>
                          </m:limLow>
                        </m:fName>
                        <m:e>
                          <m:nary>
                            <m:naryPr>
                              <m:chr m:val="∑"/>
                              <m:limLoc m:val="undOvr"/>
                              <m:ctrlPr>
                                <a:rPr lang="en-US" sz="2000" i="1">
                                  <a:solidFill>
                                    <a:schemeClr val="tx2"/>
                                  </a:solidFill>
                                  <a:latin typeface="Cambria Math" panose="02040503050406030204" pitchFamily="18" charset="0"/>
                                </a:rPr>
                              </m:ctrlPr>
                            </m:naryPr>
                            <m:sub>
                              <m:r>
                                <a:rPr lang="en-US" sz="2000" i="1">
                                  <a:solidFill>
                                    <a:schemeClr val="tx2"/>
                                  </a:solidFill>
                                  <a:latin typeface="Cambria Math" panose="02040503050406030204" pitchFamily="18" charset="0"/>
                                </a:rPr>
                                <m:t>𝑖</m:t>
                              </m:r>
                              <m:r>
                                <a:rPr lang="en-US" sz="2000" i="1">
                                  <a:solidFill>
                                    <a:schemeClr val="tx2"/>
                                  </a:solidFill>
                                  <a:latin typeface="Cambria Math" panose="02040503050406030204" pitchFamily="18" charset="0"/>
                                </a:rPr>
                                <m:t>=1</m:t>
                              </m:r>
                            </m:sub>
                            <m:sup>
                              <m:r>
                                <a:rPr lang="en-US" sz="2000" i="1">
                                  <a:solidFill>
                                    <a:schemeClr val="tx2"/>
                                  </a:solidFill>
                                  <a:latin typeface="Cambria Math" panose="02040503050406030204" pitchFamily="18" charset="0"/>
                                </a:rPr>
                                <m:t>𝑘</m:t>
                              </m:r>
                            </m:sup>
                            <m:e>
                              <m:nary>
                                <m:naryPr>
                                  <m:chr m:val="∑"/>
                                  <m:limLoc m:val="undOvr"/>
                                  <m:supHide m:val="on"/>
                                  <m:ctrlPr>
                                    <a:rPr lang="en-US" sz="2000" i="1">
                                      <a:solidFill>
                                        <a:schemeClr val="tx2"/>
                                      </a:solidFill>
                                      <a:latin typeface="Cambria Math" panose="02040503050406030204" pitchFamily="18" charset="0"/>
                                    </a:rPr>
                                  </m:ctrlPr>
                                </m:naryPr>
                                <m:sub>
                                  <m:r>
                                    <a:rPr lang="en-US" sz="2000" i="1">
                                      <a:solidFill>
                                        <a:schemeClr val="tx2"/>
                                      </a:solidFill>
                                      <a:latin typeface="Cambria Math" panose="02040503050406030204" pitchFamily="18" charset="0"/>
                                    </a:rPr>
                                    <m:t>𝑥</m:t>
                                  </m:r>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𝐾</m:t>
                                      </m:r>
                                    </m:e>
                                    <m:sub>
                                      <m:r>
                                        <a:rPr lang="en-US" sz="2000" i="1">
                                          <a:solidFill>
                                            <a:schemeClr val="tx2"/>
                                          </a:solidFill>
                                          <a:latin typeface="Cambria Math" panose="02040503050406030204" pitchFamily="18" charset="0"/>
                                        </a:rPr>
                                        <m:t>𝑖</m:t>
                                      </m:r>
                                    </m:sub>
                                  </m:sSub>
                                </m:sub>
                                <m:sup/>
                                <m:e>
                                  <m:sSup>
                                    <m:sSupPr>
                                      <m:ctrlPr>
                                        <a:rPr lang="en-US" sz="2000" i="1">
                                          <a:solidFill>
                                            <a:schemeClr val="tx2"/>
                                          </a:solidFill>
                                          <a:latin typeface="Cambria Math" panose="02040503050406030204" pitchFamily="18" charset="0"/>
                                        </a:rPr>
                                      </m:ctrlPr>
                                    </m:sSupPr>
                                    <m:e>
                                      <m:d>
                                        <m:dPr>
                                          <m:begChr m:val="‖"/>
                                          <m:endChr m:val="‖"/>
                                          <m:ctrlPr>
                                            <a:rPr lang="en-US" sz="2000" i="1">
                                              <a:solidFill>
                                                <a:schemeClr val="tx2"/>
                                              </a:solidFill>
                                              <a:latin typeface="Cambria Math" panose="02040503050406030204" pitchFamily="18" charset="0"/>
                                            </a:rPr>
                                          </m:ctrlPr>
                                        </m:dPr>
                                        <m:e>
                                          <m:r>
                                            <a:rPr lang="en-US" sz="2000" i="1">
                                              <a:solidFill>
                                                <a:schemeClr val="tx2"/>
                                              </a:solidFill>
                                              <a:latin typeface="Cambria Math" panose="02040503050406030204" pitchFamily="18" charset="0"/>
                                            </a:rPr>
                                            <m:t>𝑥</m:t>
                                          </m:r>
                                          <m:r>
                                            <a:rPr lang="en-US" sz="2000" i="1">
                                              <a:solidFill>
                                                <a:schemeClr val="tx2"/>
                                              </a:solidFill>
                                              <a:latin typeface="Cambria Math" panose="02040503050406030204" pitchFamily="18" charset="0"/>
                                            </a:rPr>
                                            <m:t>−</m:t>
                                          </m:r>
                                          <m:sSub>
                                            <m:sSubPr>
                                              <m:ctrlPr>
                                                <a:rPr lang="en-US" sz="2000" i="1">
                                                  <a:solidFill>
                                                    <a:schemeClr val="tx2"/>
                                                  </a:solidFill>
                                                  <a:latin typeface="Cambria Math" panose="02040503050406030204" pitchFamily="18" charset="0"/>
                                                </a:rPr>
                                              </m:ctrlPr>
                                            </m:sSubPr>
                                            <m:e>
                                              <m:r>
                                                <a:rPr lang="en-US" sz="2000" i="1">
                                                  <a:solidFill>
                                                    <a:schemeClr val="tx2"/>
                                                  </a:solidFill>
                                                  <a:latin typeface="Cambria Math" panose="02040503050406030204" pitchFamily="18" charset="0"/>
                                                </a:rPr>
                                                <m:t>𝜇</m:t>
                                              </m:r>
                                            </m:e>
                                            <m:sub>
                                              <m:r>
                                                <a:rPr lang="en-US" sz="2000" i="1">
                                                  <a:solidFill>
                                                    <a:schemeClr val="tx2"/>
                                                  </a:solidFill>
                                                  <a:latin typeface="Cambria Math" panose="02040503050406030204" pitchFamily="18" charset="0"/>
                                                </a:rPr>
                                                <m:t>𝑖</m:t>
                                              </m:r>
                                            </m:sub>
                                          </m:sSub>
                                        </m:e>
                                      </m:d>
                                    </m:e>
                                    <m:sup>
                                      <m:r>
                                        <a:rPr lang="en-US" sz="2000" i="1">
                                          <a:solidFill>
                                            <a:schemeClr val="tx2"/>
                                          </a:solidFill>
                                          <a:latin typeface="Cambria Math" panose="02040503050406030204" pitchFamily="18" charset="0"/>
                                        </a:rPr>
                                        <m:t>2</m:t>
                                      </m:r>
                                    </m:sup>
                                  </m:sSup>
                                </m:e>
                              </m:nary>
                            </m:e>
                          </m:nary>
                        </m:e>
                      </m:func>
                    </m:oMath>
                  </m:oMathPara>
                </a14:m>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65760" lvl="1" indent="0">
                  <a:buNone/>
                </a:pP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Dimension Reduction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T-Distributed Stochastic Neighbor Embedding (t-SNE): maps multi-dimensional data to lower dimension space and find patterns by identifying the observed clusters</a:t>
                </a: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Choice>
        <mc:Fallback xmlns="">
          <p:sp>
            <p:nvSpPr>
              <p:cNvPr id="5" name="Content Placeholder 2">
                <a:extLst>
                  <a:ext uri="{FF2B5EF4-FFF2-40B4-BE49-F238E27FC236}">
                    <a16:creationId xmlns:a16="http://schemas.microsoft.com/office/drawing/2014/main" id="{7F5DAA0A-2D4B-4E4A-90AA-A18256B2D855}"/>
                  </a:ext>
                </a:extLst>
              </p:cNvPr>
              <p:cNvSpPr txBox="1">
                <a:spLocks noRot="1" noChangeAspect="1" noMove="1" noResize="1" noEditPoints="1" noAdjustHandles="1" noChangeArrowheads="1" noChangeShapeType="1" noTextEdit="1"/>
              </p:cNvSpPr>
              <p:nvPr/>
            </p:nvSpPr>
            <p:spPr>
              <a:xfrm>
                <a:off x="1642588" y="1345908"/>
                <a:ext cx="10202325" cy="4572000"/>
              </a:xfrm>
              <a:prstGeom prst="rect">
                <a:avLst/>
              </a:prstGeom>
              <a:blipFill>
                <a:blip r:embed="rId3"/>
                <a:stretch>
                  <a:fillRect l="-896" t="-2133" r="-358"/>
                </a:stretch>
              </a:blipFill>
            </p:spPr>
            <p:txBody>
              <a:bodyPr/>
              <a:lstStyle/>
              <a:p>
                <a:r>
                  <a:rPr lang="en-US">
                    <a:noFill/>
                  </a:rPr>
                  <a:t> </a:t>
                </a:r>
              </a:p>
            </p:txBody>
          </p:sp>
        </mc:Fallback>
      </mc:AlternateContent>
    </p:spTree>
    <p:extLst>
      <p:ext uri="{BB962C8B-B14F-4D97-AF65-F5344CB8AC3E}">
        <p14:creationId xmlns:p14="http://schemas.microsoft.com/office/powerpoint/2010/main" val="21491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Model Construction</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17</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07087" y="1295400"/>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Ten Popular Classifier are included</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Support vector machine (SVM): divide separate categories by a clear gap that is as wide as possible </a:t>
                </a:r>
              </a:p>
              <a:p>
                <a:pPr marL="365760" lvl="1" indent="0">
                  <a:buNone/>
                </a:pPr>
                <a14:m>
                  <m:oMathPara xmlns:m="http://schemas.openxmlformats.org/officeDocument/2006/math">
                    <m:oMathParaPr>
                      <m:jc m:val="centerGroup"/>
                    </m:oMathParaPr>
                    <m:oMath xmlns:m="http://schemas.openxmlformats.org/officeDocument/2006/math">
                      <m:d>
                        <m:d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dPr>
                        <m:e>
                          <m:acc>
                            <m:accPr>
                              <m:chr m:val="⃗"/>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accPr>
                            <m:e>
                              <m:sSub>
                                <m:sSub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sSubPr>
                                <m:e>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𝑥</m:t>
                                  </m:r>
                                </m:e>
                                <m:sub>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𝑖</m:t>
                                  </m:r>
                                </m:sub>
                              </m:sSub>
                            </m:e>
                          </m:acc>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sSubPr>
                            <m:e>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𝑦</m:t>
                              </m:r>
                            </m:e>
                            <m:sub>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1</m:t>
                              </m:r>
                            </m:sub>
                          </m:sSub>
                        </m:e>
                      </m:d>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d>
                        <m:d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dPr>
                        <m:e>
                          <m:acc>
                            <m:accPr>
                              <m:chr m:val="⃗"/>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accPr>
                            <m:e>
                              <m:sSub>
                                <m:sSub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sSubPr>
                                <m:e>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𝑥</m:t>
                                  </m:r>
                                </m:e>
                                <m:sub>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𝑛</m:t>
                                  </m:r>
                                </m:sub>
                              </m:sSub>
                            </m:e>
                          </m:acc>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sSubPr>
                            <m:e>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𝑦</m:t>
                              </m:r>
                            </m:e>
                            <m:sub>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𝑛</m:t>
                              </m:r>
                            </m:sub>
                          </m:sSub>
                        </m:e>
                      </m:d>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                           </m:t>
                      </m:r>
                    </m:oMath>
                  </m:oMathPara>
                </a14:m>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RandomForest</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ensemble a large number of individual decision trees and use majority vote for model’s prediction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KNN,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ExtraTree</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Adaboost</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etc.</a:t>
                </a:r>
                <a:endParaRPr lang="en-US" sz="1800" dirty="0"/>
              </a:p>
              <a:p>
                <a:pPr lvl="1"/>
                <a:endParaRPr lang="en-US" sz="2200" dirty="0"/>
              </a:p>
            </p:txBody>
          </p:sp>
        </mc:Choice>
        <mc:Fallback xmlns="">
          <p:sp>
            <p:nvSpPr>
              <p:cNvPr id="5" name="Content Placeholder 2">
                <a:extLst>
                  <a:ext uri="{FF2B5EF4-FFF2-40B4-BE49-F238E27FC236}">
                    <a16:creationId xmlns:a16="http://schemas.microsoft.com/office/drawing/2014/main" id="{7F5DAA0A-2D4B-4E4A-90AA-A18256B2D855}"/>
                  </a:ext>
                </a:extLst>
              </p:cNvPr>
              <p:cNvSpPr txBox="1">
                <a:spLocks noRot="1" noChangeAspect="1" noMove="1" noResize="1" noEditPoints="1" noAdjustHandles="1" noChangeArrowheads="1" noChangeShapeType="1" noTextEdit="1"/>
              </p:cNvSpPr>
              <p:nvPr/>
            </p:nvSpPr>
            <p:spPr>
              <a:xfrm>
                <a:off x="1607087" y="1295400"/>
                <a:ext cx="10202325" cy="4572000"/>
              </a:xfrm>
              <a:prstGeom prst="rect">
                <a:avLst/>
              </a:prstGeom>
              <a:blipFill>
                <a:blip r:embed="rId3"/>
                <a:stretch>
                  <a:fillRect l="-956" t="-2267"/>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3808412" y="2819400"/>
            <a:ext cx="3877476" cy="3825876"/>
          </a:xfrm>
          <a:prstGeom prst="rect">
            <a:avLst/>
          </a:prstGeom>
        </p:spPr>
      </p:pic>
      <p:pic>
        <p:nvPicPr>
          <p:cNvPr id="4" name="Picture 3"/>
          <p:cNvPicPr>
            <a:picLocks noChangeAspect="1"/>
          </p:cNvPicPr>
          <p:nvPr/>
        </p:nvPicPr>
        <p:blipFill>
          <a:blip r:embed="rId5"/>
          <a:stretch>
            <a:fillRect/>
          </a:stretch>
        </p:blipFill>
        <p:spPr>
          <a:xfrm>
            <a:off x="3960812" y="2776657"/>
            <a:ext cx="4267199" cy="3782486"/>
          </a:xfrm>
          <a:prstGeom prst="rect">
            <a:avLst/>
          </a:prstGeom>
        </p:spPr>
      </p:pic>
    </p:spTree>
    <p:extLst>
      <p:ext uri="{BB962C8B-B14F-4D97-AF65-F5344CB8AC3E}">
        <p14:creationId xmlns:p14="http://schemas.microsoft.com/office/powerpoint/2010/main" val="289990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Deep Learning Classification</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18</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Three Neural Network Classifier are Included</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Artificial neural network are inspired by biological neural network </a:t>
            </a: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4" name="Picture 3"/>
          <p:cNvPicPr>
            <a:picLocks noChangeAspect="1"/>
          </p:cNvPicPr>
          <p:nvPr/>
        </p:nvPicPr>
        <p:blipFill>
          <a:blip r:embed="rId3"/>
          <a:stretch>
            <a:fillRect/>
          </a:stretch>
        </p:blipFill>
        <p:spPr>
          <a:xfrm>
            <a:off x="2970212" y="2300288"/>
            <a:ext cx="6276975" cy="4238625"/>
          </a:xfrm>
          <a:prstGeom prst="rect">
            <a:avLst/>
          </a:prstGeom>
        </p:spPr>
      </p:pic>
      <p:pic>
        <p:nvPicPr>
          <p:cNvPr id="7" name="Picture 6"/>
          <p:cNvPicPr>
            <a:picLocks noChangeAspect="1"/>
          </p:cNvPicPr>
          <p:nvPr/>
        </p:nvPicPr>
        <p:blipFill>
          <a:blip r:embed="rId4"/>
          <a:stretch>
            <a:fillRect/>
          </a:stretch>
        </p:blipFill>
        <p:spPr>
          <a:xfrm>
            <a:off x="3041649" y="2357438"/>
            <a:ext cx="6134100" cy="4181475"/>
          </a:xfrm>
          <a:prstGeom prst="rect">
            <a:avLst/>
          </a:prstGeom>
        </p:spPr>
      </p:pic>
    </p:spTree>
    <p:extLst>
      <p:ext uri="{BB962C8B-B14F-4D97-AF65-F5344CB8AC3E}">
        <p14:creationId xmlns:p14="http://schemas.microsoft.com/office/powerpoint/2010/main" val="159714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Model Evaluation</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19</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Cross-validation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5 folds cross-validator is used for obtaining classification accuracy and plotting ROC curves</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Performance Evaluation</a:t>
                </a:r>
              </a:p>
              <a:p>
                <a:pPr marL="365760" lvl="1" indent="0">
                  <a:buNone/>
                </a:pPr>
                <a14:m>
                  <m:oMathPara xmlns:m="http://schemas.openxmlformats.org/officeDocument/2006/math">
                    <m:oMathParaPr>
                      <m:jc m:val="centerGroup"/>
                    </m:oMathParaPr>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𝐴𝑐𝑐𝑢𝑟𝑎𝑐𝑦</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m:t>
                      </m:r>
                      <m:f>
                        <m:fPr>
                          <m:ctrlP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ctrlPr>
                        </m:fPr>
                        <m:num>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𝑁𝑢𝑚𝑏𝑒𝑟</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 </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𝑜𝑓</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 </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𝑐𝑜𝑟𝑟𝑒𝑐𝑡</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 </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𝑝𝑟𝑒𝑑𝑖𝑐𝑡𝑖𝑜𝑛𝑠</m:t>
                          </m:r>
                        </m:num>
                        <m:den>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𝑇𝑜𝑡𝑎𝑙</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 </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𝑛𝑢𝑚𝑏𝑒𝑟</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 </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𝑜𝑓</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 </m:t>
                          </m:r>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𝑝𝑟𝑒𝑑𝑖𝑐𝑡𝑖𝑜𝑛𝑠</m:t>
                          </m:r>
                        </m:den>
                      </m:f>
                    </m:oMath>
                  </m:oMathPara>
                </a14:m>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Receiver Operating Characteristic (ROC) Curve</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Choice>
        <mc:Fallback xmlns="">
          <p:sp>
            <p:nvSpPr>
              <p:cNvPr id="5" name="Content Placeholder 2">
                <a:extLst>
                  <a:ext uri="{FF2B5EF4-FFF2-40B4-BE49-F238E27FC236}">
                    <a16:creationId xmlns:a16="http://schemas.microsoft.com/office/drawing/2014/main" id="{7F5DAA0A-2D4B-4E4A-90AA-A18256B2D855}"/>
                  </a:ext>
                </a:extLst>
              </p:cNvPr>
              <p:cNvSpPr txBox="1">
                <a:spLocks noRot="1" noChangeAspect="1" noMove="1" noResize="1" noEditPoints="1" noAdjustHandles="1" noChangeArrowheads="1" noChangeShapeType="1" noTextEdit="1"/>
              </p:cNvSpPr>
              <p:nvPr/>
            </p:nvSpPr>
            <p:spPr>
              <a:xfrm>
                <a:off x="1642588" y="1345908"/>
                <a:ext cx="10202325" cy="4572000"/>
              </a:xfrm>
              <a:prstGeom prst="rect">
                <a:avLst/>
              </a:prstGeom>
              <a:blipFill>
                <a:blip r:embed="rId3"/>
                <a:stretch>
                  <a:fillRect l="-1254" t="-3067"/>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t="3679"/>
          <a:stretch/>
        </p:blipFill>
        <p:spPr>
          <a:xfrm>
            <a:off x="3122612" y="4398021"/>
            <a:ext cx="5591175" cy="2119313"/>
          </a:xfrm>
          <a:prstGeom prst="rect">
            <a:avLst/>
          </a:prstGeom>
        </p:spPr>
      </p:pic>
    </p:spTree>
    <p:extLst>
      <p:ext uri="{BB962C8B-B14F-4D97-AF65-F5344CB8AC3E}">
        <p14:creationId xmlns:p14="http://schemas.microsoft.com/office/powerpoint/2010/main" val="323206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99428"/>
            <a:ext cx="9782801" cy="808037"/>
          </a:xfrm>
        </p:spPr>
        <p:txBody>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Outlines</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a:t>
            </a:fld>
            <a:endParaRPr lang="en-US"/>
          </a:p>
        </p:txBody>
      </p:sp>
      <p:graphicFrame>
        <p:nvGraphicFramePr>
          <p:cNvPr id="7" name="Diagram 6">
            <a:extLst>
              <a:ext uri="{FF2B5EF4-FFF2-40B4-BE49-F238E27FC236}">
                <a16:creationId xmlns:a16="http://schemas.microsoft.com/office/drawing/2014/main" id="{609BD921-E266-4C38-95AF-DAFBD940D279}"/>
              </a:ext>
            </a:extLst>
          </p:cNvPr>
          <p:cNvGraphicFramePr/>
          <p:nvPr>
            <p:extLst>
              <p:ext uri="{D42A27DB-BD31-4B8C-83A1-F6EECF244321}">
                <p14:modId xmlns:p14="http://schemas.microsoft.com/office/powerpoint/2010/main" val="1797697286"/>
              </p:ext>
            </p:extLst>
          </p:nvPr>
        </p:nvGraphicFramePr>
        <p:xfrm>
          <a:off x="2031470" y="1114722"/>
          <a:ext cx="8125883"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37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ALLFEATURE</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20</a:t>
            </a:fld>
            <a:endParaRPr lang="en-US"/>
          </a:p>
        </p:txBody>
      </p:sp>
      <p:pic>
        <p:nvPicPr>
          <p:cNvPr id="4" name="Picture 3" descr="A screenshot of a social media post&#10;&#10;Description automatically generated">
            <a:extLst>
              <a:ext uri="{FF2B5EF4-FFF2-40B4-BE49-F238E27FC236}">
                <a16:creationId xmlns:a16="http://schemas.microsoft.com/office/drawing/2014/main" id="{F5379D3D-E1B1-4668-8998-D863BF65D837}"/>
              </a:ext>
            </a:extLst>
          </p:cNvPr>
          <p:cNvPicPr>
            <a:picLocks noChangeAspect="1"/>
          </p:cNvPicPr>
          <p:nvPr/>
        </p:nvPicPr>
        <p:blipFill>
          <a:blip r:embed="rId3"/>
          <a:stretch>
            <a:fillRect/>
          </a:stretch>
        </p:blipFill>
        <p:spPr>
          <a:xfrm>
            <a:off x="1446212" y="1973263"/>
            <a:ext cx="10195810" cy="2667000"/>
          </a:xfrm>
          <a:prstGeom prst="rect">
            <a:avLst/>
          </a:prstGeom>
        </p:spPr>
      </p:pic>
    </p:spTree>
    <p:extLst>
      <p:ext uri="{BB962C8B-B14F-4D97-AF65-F5344CB8AC3E}">
        <p14:creationId xmlns:p14="http://schemas.microsoft.com/office/powerpoint/2010/main" val="422581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Prediction Task of DNA Sequencing</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21</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DNA Enhancers Prediction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DNA enhancers are important for analyzing gene expression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The dataset contains 1484 enhancer samples and 1484 non-enhancer samples</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 Extraction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PSTNP,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RCKmer</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PseDNC</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TNC and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MonoKGap</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 Selection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All 20 feature selection methods</a:t>
            </a: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Tree>
    <p:extLst>
      <p:ext uri="{BB962C8B-B14F-4D97-AF65-F5344CB8AC3E}">
        <p14:creationId xmlns:p14="http://schemas.microsoft.com/office/powerpoint/2010/main" val="345130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DNA Prediction Results with </a:t>
            </a:r>
            <a:r>
              <a:rPr lang="en-US" b="1" dirty="0" err="1">
                <a:solidFill>
                  <a:srgbClr val="00B0F0"/>
                </a:solidFill>
                <a:latin typeface="Tahoma" panose="020B0604030504040204" pitchFamily="34" charset="0"/>
                <a:ea typeface="Tahoma" panose="020B0604030504040204" pitchFamily="34" charset="0"/>
                <a:cs typeface="Tahoma" panose="020B0604030504040204" pitchFamily="34" charset="0"/>
              </a:rPr>
              <a:t>ExtraTree</a:t>
            </a:r>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 Feature Selection Method</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22</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6" name="图片 2">
            <a:extLst>
              <a:ext uri="{FF2B5EF4-FFF2-40B4-BE49-F238E27FC236}">
                <a16:creationId xmlns:a16="http://schemas.microsoft.com/office/drawing/2014/main" id="{0720BD49-D981-4E23-A75B-AE55B59DBEF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2588" y="1112837"/>
            <a:ext cx="6239924" cy="5375568"/>
          </a:xfrm>
          <a:prstGeom prst="rect">
            <a:avLst/>
          </a:prstGeom>
          <a:noFill/>
          <a:ln>
            <a:noFill/>
          </a:ln>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03D4009-C926-4F4C-8A23-CDF840A43125}"/>
                  </a:ext>
                </a:extLst>
              </p:cNvPr>
              <p:cNvSpPr txBox="1">
                <a:spLocks/>
              </p:cNvSpPr>
              <p:nvPr/>
            </p:nvSpPr>
            <p:spPr>
              <a:xfrm>
                <a:off x="8075612" y="1345908"/>
                <a:ext cx="3429001" cy="2487320"/>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Features</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1296 vs 50</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a:t>
                </a:r>
                <a:r>
                  <a:rPr lang="en-US" altLang="zh-CN" sz="2600" dirty="0">
                    <a:solidFill>
                      <a:schemeClr val="tx2"/>
                    </a:solidFill>
                    <a:latin typeface="Tahoma" panose="020B0604030504040204" pitchFamily="34" charset="0"/>
                    <a:ea typeface="Tahoma" panose="020B0604030504040204" pitchFamily="34" charset="0"/>
                    <a:cs typeface="Tahoma" panose="020B0604030504040204" pitchFamily="34" charset="0"/>
                  </a:rPr>
                  <a:t>xecution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Time</a:t>
                </a:r>
              </a:p>
              <a:p>
                <a:pPr lvl="1"/>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34 min 42s vs. 4 min 5s</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Accuracy</a:t>
                </a:r>
              </a:p>
              <a:p>
                <a:pPr lvl="1"/>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0.91</m:t>
                    </m:r>
                    <m:r>
                      <a:rPr lang="en-US" sz="22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±0.04</m:t>
                    </m:r>
                  </m:oMath>
                </a14:m>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vs. </a:t>
                </a:r>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0.91</m:t>
                    </m:r>
                    <m:r>
                      <a:rPr lang="en-US" sz="22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±0.03</m:t>
                    </m:r>
                  </m:oMath>
                </a14:m>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a:p>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200" dirty="0"/>
              </a:p>
              <a:p>
                <a:pPr lvl="1"/>
                <a:endParaRPr lang="en-US" sz="2200" dirty="0"/>
              </a:p>
            </p:txBody>
          </p:sp>
        </mc:Choice>
        <mc:Fallback xmlns="">
          <p:sp>
            <p:nvSpPr>
              <p:cNvPr id="7" name="Content Placeholder 2">
                <a:extLst>
                  <a:ext uri="{FF2B5EF4-FFF2-40B4-BE49-F238E27FC236}">
                    <a16:creationId xmlns:a16="http://schemas.microsoft.com/office/drawing/2014/main" id="{A03D4009-C926-4F4C-8A23-CDF840A43125}"/>
                  </a:ext>
                </a:extLst>
              </p:cNvPr>
              <p:cNvSpPr txBox="1">
                <a:spLocks noRot="1" noChangeAspect="1" noMove="1" noResize="1" noEditPoints="1" noAdjustHandles="1" noChangeArrowheads="1" noChangeShapeType="1" noTextEdit="1"/>
              </p:cNvSpPr>
              <p:nvPr/>
            </p:nvSpPr>
            <p:spPr>
              <a:xfrm>
                <a:off x="8075612" y="1345908"/>
                <a:ext cx="3429001" cy="2487320"/>
              </a:xfrm>
              <a:prstGeom prst="rect">
                <a:avLst/>
              </a:prstGeom>
              <a:blipFill>
                <a:blip r:embed="rId4"/>
                <a:stretch>
                  <a:fillRect l="-3381" t="-8088"/>
                </a:stretch>
              </a:blipFill>
            </p:spPr>
            <p:txBody>
              <a:bodyPr/>
              <a:lstStyle/>
              <a:p>
                <a:r>
                  <a:rPr lang="en-US">
                    <a:noFill/>
                  </a:rPr>
                  <a:t> </a:t>
                </a:r>
              </a:p>
            </p:txBody>
          </p:sp>
        </mc:Fallback>
      </mc:AlternateContent>
    </p:spTree>
    <p:extLst>
      <p:ext uri="{BB962C8B-B14F-4D97-AF65-F5344CB8AC3E}">
        <p14:creationId xmlns:p14="http://schemas.microsoft.com/office/powerpoint/2010/main" val="353755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Prediction Task of RNA Sequencing</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23</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RNA N6-methyladenine (6mA) Sites Prediction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6mA refers to methylation of adenosine nucleotide acid at nitrogen-6 position. It is important for splicing events, mRNA exporting, nascent mRNA synthesis, nuclear translocation,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etc</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Dataset contains 2614 sequences, 1307 represents true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methyladenoisne</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sites</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 Extraction</a:t>
            </a:r>
          </a:p>
          <a:p>
            <a:pPr lvl="1"/>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Psednc</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PSTNP, </a:t>
            </a:r>
            <a:r>
              <a:rPr lang="en-US" sz="2200" dirty="0" err="1">
                <a:solidFill>
                  <a:schemeClr val="tx2"/>
                </a:solidFill>
                <a:latin typeface="Tahoma" panose="020B0604030504040204" pitchFamily="34" charset="0"/>
                <a:ea typeface="Tahoma" panose="020B0604030504040204" pitchFamily="34" charset="0"/>
                <a:cs typeface="Tahoma" panose="020B0604030504040204" pitchFamily="34" charset="0"/>
              </a:rPr>
              <a:t>Kmer</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binary and DNC </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 Selection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All 20 feature selection methods</a:t>
            </a: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Tree>
    <p:extLst>
      <p:ext uri="{BB962C8B-B14F-4D97-AF65-F5344CB8AC3E}">
        <p14:creationId xmlns:p14="http://schemas.microsoft.com/office/powerpoint/2010/main" val="126481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RNA Prediction Results with </a:t>
            </a:r>
            <a:r>
              <a:rPr lang="en-US" b="1" dirty="0" err="1">
                <a:solidFill>
                  <a:srgbClr val="00B0F0"/>
                </a:solidFill>
                <a:latin typeface="Tahoma" panose="020B0604030504040204" pitchFamily="34" charset="0"/>
                <a:ea typeface="Tahoma" panose="020B0604030504040204" pitchFamily="34" charset="0"/>
                <a:cs typeface="Tahoma" panose="020B0604030504040204" pitchFamily="34" charset="0"/>
              </a:rPr>
              <a:t>ReliefF</a:t>
            </a:r>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 Feature Selection Method</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24</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03D4009-C926-4F4C-8A23-CDF840A43125}"/>
                  </a:ext>
                </a:extLst>
              </p:cNvPr>
              <p:cNvSpPr txBox="1">
                <a:spLocks/>
              </p:cNvSpPr>
              <p:nvPr/>
            </p:nvSpPr>
            <p:spPr>
              <a:xfrm>
                <a:off x="8075612" y="1345908"/>
                <a:ext cx="3429001" cy="2487320"/>
              </a:xfrm>
              <a:prstGeom prst="rect">
                <a:avLst/>
              </a:prstGeom>
            </p:spPr>
            <p:txBody>
              <a:bodyPr vert="horz" lIns="91440" tIns="45720" rIns="91440" bIns="45720" rtlCol="0">
                <a:normAutofit fontScale="85000"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Features</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182 vs. 50</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a:t>
                </a:r>
                <a:r>
                  <a:rPr lang="en-US" altLang="zh-CN" sz="2600" dirty="0">
                    <a:solidFill>
                      <a:schemeClr val="tx2"/>
                    </a:solidFill>
                    <a:latin typeface="Tahoma" panose="020B0604030504040204" pitchFamily="34" charset="0"/>
                    <a:ea typeface="Tahoma" panose="020B0604030504040204" pitchFamily="34" charset="0"/>
                    <a:cs typeface="Tahoma" panose="020B0604030504040204" pitchFamily="34" charset="0"/>
                  </a:rPr>
                  <a:t>xecution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Time</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6 min 12s vs. 4 min 20s</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Best Accuracy</a:t>
                </a:r>
              </a:p>
              <a:p>
                <a:pPr lvl="1"/>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0.89</m:t>
                    </m:r>
                    <m:r>
                      <a:rPr lang="en-US" sz="22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±0.02</m:t>
                    </m:r>
                  </m:oMath>
                </a14:m>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vs. </a:t>
                </a:r>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0.89</m:t>
                    </m:r>
                    <m:r>
                      <a:rPr lang="en-US" sz="22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±0.02</m:t>
                    </m:r>
                  </m:oMath>
                </a14:m>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a:p>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200" dirty="0"/>
              </a:p>
              <a:p>
                <a:pPr lvl="1"/>
                <a:endParaRPr lang="en-US" sz="2200" dirty="0"/>
              </a:p>
            </p:txBody>
          </p:sp>
        </mc:Choice>
        <mc:Fallback xmlns="">
          <p:sp>
            <p:nvSpPr>
              <p:cNvPr id="7" name="Content Placeholder 2">
                <a:extLst>
                  <a:ext uri="{FF2B5EF4-FFF2-40B4-BE49-F238E27FC236}">
                    <a16:creationId xmlns:a16="http://schemas.microsoft.com/office/drawing/2014/main" id="{A03D4009-C926-4F4C-8A23-CDF840A43125}"/>
                  </a:ext>
                </a:extLst>
              </p:cNvPr>
              <p:cNvSpPr txBox="1">
                <a:spLocks noRot="1" noChangeAspect="1" noMove="1" noResize="1" noEditPoints="1" noAdjustHandles="1" noChangeArrowheads="1" noChangeShapeType="1" noTextEdit="1"/>
              </p:cNvSpPr>
              <p:nvPr/>
            </p:nvSpPr>
            <p:spPr>
              <a:xfrm>
                <a:off x="8075612" y="1345908"/>
                <a:ext cx="3429001" cy="2487320"/>
              </a:xfrm>
              <a:prstGeom prst="rect">
                <a:avLst/>
              </a:prstGeom>
              <a:blipFill>
                <a:blip r:embed="rId3"/>
                <a:stretch>
                  <a:fillRect l="-2847" t="-5637"/>
                </a:stretch>
              </a:blipFill>
            </p:spPr>
            <p:txBody>
              <a:bodyPr/>
              <a:lstStyle/>
              <a:p>
                <a:r>
                  <a:rPr lang="en-US">
                    <a:noFill/>
                  </a:rPr>
                  <a:t> </a:t>
                </a:r>
              </a:p>
            </p:txBody>
          </p:sp>
        </mc:Fallback>
      </mc:AlternateContent>
      <p:pic>
        <p:nvPicPr>
          <p:cNvPr id="8" name="图片 4">
            <a:extLst>
              <a:ext uri="{FF2B5EF4-FFF2-40B4-BE49-F238E27FC236}">
                <a16:creationId xmlns:a16="http://schemas.microsoft.com/office/drawing/2014/main" id="{9E05BD18-76B8-4A28-B133-D874C00ED95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2588" y="1161758"/>
            <a:ext cx="6204424" cy="5315242"/>
          </a:xfrm>
          <a:prstGeom prst="rect">
            <a:avLst/>
          </a:prstGeom>
          <a:noFill/>
          <a:ln>
            <a:noFill/>
          </a:ln>
        </p:spPr>
      </p:pic>
    </p:spTree>
    <p:extLst>
      <p:ext uri="{BB962C8B-B14F-4D97-AF65-F5344CB8AC3E}">
        <p14:creationId xmlns:p14="http://schemas.microsoft.com/office/powerpoint/2010/main" val="247862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Prediction Task of Protein Sequencing</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25</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Protein-protein Interactions (PPIs) based on </a:t>
            </a:r>
            <a:r>
              <a:rPr lang="en-US" sz="2600" i="1" dirty="0" smtClean="0">
                <a:solidFill>
                  <a:schemeClr val="tx2"/>
                </a:solidFill>
                <a:latin typeface="Tahoma" panose="020B0604030504040204" pitchFamily="34" charset="0"/>
                <a:ea typeface="Tahoma" panose="020B0604030504040204" pitchFamily="34" charset="0"/>
                <a:cs typeface="Tahoma" panose="020B0604030504040204" pitchFamily="34" charset="0"/>
              </a:rPr>
              <a:t>S. </a:t>
            </a:r>
            <a:r>
              <a:rPr lang="en-US" sz="2600" i="1"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cerevisae</a:t>
            </a: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Understand protein function and construct </a:t>
            </a:r>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interactome</a:t>
            </a:r>
            <a:endPar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Include 5594 PPIs samples and 5594 non-PPIs samples</a:t>
            </a:r>
          </a:p>
          <a:p>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Feature </a:t>
            </a: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Extraction</a:t>
            </a:r>
          </a:p>
          <a:p>
            <a:pPr lvl="1"/>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CTDC, CTDT, CTDD, EBGW, Geary, </a:t>
            </a:r>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pseAAC</a:t>
            </a: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psePSSM</a:t>
            </a: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abPSSM</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 Selection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All 20 feature selection methods</a:t>
            </a: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Tree>
    <p:extLst>
      <p:ext uri="{BB962C8B-B14F-4D97-AF65-F5344CB8AC3E}">
        <p14:creationId xmlns:p14="http://schemas.microsoft.com/office/powerpoint/2010/main" val="50248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RNA Prediction Results with </a:t>
            </a:r>
            <a:r>
              <a:rPr lang="en-US" b="1" dirty="0" err="1">
                <a:solidFill>
                  <a:srgbClr val="00B0F0"/>
                </a:solidFill>
                <a:latin typeface="Tahoma" panose="020B0604030504040204" pitchFamily="34" charset="0"/>
                <a:ea typeface="Tahoma" panose="020B0604030504040204" pitchFamily="34" charset="0"/>
                <a:cs typeface="Tahoma" panose="020B0604030504040204" pitchFamily="34" charset="0"/>
              </a:rPr>
              <a:t>ReliefF</a:t>
            </a:r>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 Feature Selection Method</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26</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03D4009-C926-4F4C-8A23-CDF840A43125}"/>
                  </a:ext>
                </a:extLst>
              </p:cNvPr>
              <p:cNvSpPr txBox="1">
                <a:spLocks/>
              </p:cNvSpPr>
              <p:nvPr/>
            </p:nvSpPr>
            <p:spPr>
              <a:xfrm>
                <a:off x="8075612" y="1345908"/>
                <a:ext cx="3429001" cy="2487320"/>
              </a:xfrm>
              <a:prstGeom prst="rect">
                <a:avLst/>
              </a:prstGeom>
            </p:spPr>
            <p:txBody>
              <a:bodyPr vert="horz" lIns="91440" tIns="45720" rIns="91440" bIns="45720" rtlCol="0">
                <a:normAutofit fontScale="85000" lnSpcReduction="1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Features</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182 vs. 50</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a:t>
                </a:r>
                <a:r>
                  <a:rPr lang="en-US" altLang="zh-CN" sz="2600" dirty="0">
                    <a:solidFill>
                      <a:schemeClr val="tx2"/>
                    </a:solidFill>
                    <a:latin typeface="Tahoma" panose="020B0604030504040204" pitchFamily="34" charset="0"/>
                    <a:ea typeface="Tahoma" panose="020B0604030504040204" pitchFamily="34" charset="0"/>
                    <a:cs typeface="Tahoma" panose="020B0604030504040204" pitchFamily="34" charset="0"/>
                  </a:rPr>
                  <a:t>xecution</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Time</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6 min 12s vs. 4 min 20s</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Best Accuracy</a:t>
                </a:r>
              </a:p>
              <a:p>
                <a:pPr lvl="1"/>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0.89</m:t>
                    </m:r>
                    <m:r>
                      <a:rPr lang="en-US" sz="22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±0.02</m:t>
                    </m:r>
                  </m:oMath>
                </a14:m>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 vs. </a:t>
                </a:r>
                <a14:m>
                  <m:oMath xmlns:m="http://schemas.openxmlformats.org/officeDocument/2006/math">
                    <m:r>
                      <a:rPr lang="en-US" sz="2200" b="0" i="1" smtClean="0">
                        <a:solidFill>
                          <a:schemeClr val="tx2"/>
                        </a:solidFill>
                        <a:latin typeface="Cambria Math" panose="02040503050406030204" pitchFamily="18" charset="0"/>
                        <a:ea typeface="Tahoma" panose="020B0604030504040204" pitchFamily="34" charset="0"/>
                        <a:cs typeface="Tahoma" panose="020B0604030504040204" pitchFamily="34" charset="0"/>
                      </a:rPr>
                      <m:t>0.89</m:t>
                    </m:r>
                    <m:r>
                      <a:rPr lang="en-US" sz="2200" b="0" i="1" smtClean="0">
                        <a:solidFill>
                          <a:schemeClr val="tx2"/>
                        </a:solidFill>
                        <a:latin typeface="Cambria Math" panose="02040503050406030204" pitchFamily="18" charset="0"/>
                        <a:ea typeface="Cambria Math" panose="02040503050406030204" pitchFamily="18" charset="0"/>
                        <a:cs typeface="Tahoma" panose="020B0604030504040204" pitchFamily="34" charset="0"/>
                      </a:rPr>
                      <m:t>±0.02</m:t>
                    </m:r>
                  </m:oMath>
                </a14:m>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a:p>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200" dirty="0"/>
              </a:p>
              <a:p>
                <a:pPr lvl="1"/>
                <a:endParaRPr lang="en-US" sz="2200" dirty="0"/>
              </a:p>
            </p:txBody>
          </p:sp>
        </mc:Choice>
        <mc:Fallback xmlns="">
          <p:sp>
            <p:nvSpPr>
              <p:cNvPr id="7" name="Content Placeholder 2">
                <a:extLst>
                  <a:ext uri="{FF2B5EF4-FFF2-40B4-BE49-F238E27FC236}">
                    <a16:creationId xmlns:a16="http://schemas.microsoft.com/office/drawing/2014/main" id="{A03D4009-C926-4F4C-8A23-CDF840A43125}"/>
                  </a:ext>
                </a:extLst>
              </p:cNvPr>
              <p:cNvSpPr txBox="1">
                <a:spLocks noRot="1" noChangeAspect="1" noMove="1" noResize="1" noEditPoints="1" noAdjustHandles="1" noChangeArrowheads="1" noChangeShapeType="1" noTextEdit="1"/>
              </p:cNvSpPr>
              <p:nvPr/>
            </p:nvSpPr>
            <p:spPr>
              <a:xfrm>
                <a:off x="8075612" y="1345908"/>
                <a:ext cx="3429001" cy="2487320"/>
              </a:xfrm>
              <a:prstGeom prst="rect">
                <a:avLst/>
              </a:prstGeom>
              <a:blipFill>
                <a:blip r:embed="rId3"/>
                <a:stretch>
                  <a:fillRect l="-2847" t="-5637"/>
                </a:stretch>
              </a:blipFill>
            </p:spPr>
            <p:txBody>
              <a:bodyPr/>
              <a:lstStyle/>
              <a:p>
                <a:r>
                  <a:rPr lang="en-US">
                    <a:noFill/>
                  </a:rPr>
                  <a:t> </a:t>
                </a:r>
              </a:p>
            </p:txBody>
          </p:sp>
        </mc:Fallback>
      </mc:AlternateContent>
      <p:pic>
        <p:nvPicPr>
          <p:cNvPr id="8" name="图片 4">
            <a:extLst>
              <a:ext uri="{FF2B5EF4-FFF2-40B4-BE49-F238E27FC236}">
                <a16:creationId xmlns:a16="http://schemas.microsoft.com/office/drawing/2014/main" id="{9E05BD18-76B8-4A28-B133-D874C00ED95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2588" y="1161758"/>
            <a:ext cx="6204424" cy="5315242"/>
          </a:xfrm>
          <a:prstGeom prst="rect">
            <a:avLst/>
          </a:prstGeom>
          <a:noFill/>
          <a:ln>
            <a:noFill/>
          </a:ln>
        </p:spPr>
      </p:pic>
    </p:spTree>
    <p:extLst>
      <p:ext uri="{BB962C8B-B14F-4D97-AF65-F5344CB8AC3E}">
        <p14:creationId xmlns:p14="http://schemas.microsoft.com/office/powerpoint/2010/main" val="333134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Tool Development of EMR Data Analysis</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27</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EMR Data are Extracted from Sanford Health, Sioux Falls, SD</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120,495 patients aged from 20 to 80</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Estimated Glomerular Filtration Rate (eGFR) is contained in EMR</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Stage of chronic kidney disease (CKD) is defined by eGFR </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CKD can be predicted if future eGFR can be estimated</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Early identification of CKD have potential to</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Reduce number of patients progressing to end stage renal disease</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Lower mortality rate and healthcare costs</a:t>
            </a:r>
          </a:p>
          <a:p>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3" name="Picture 2">
            <a:extLst>
              <a:ext uri="{FF2B5EF4-FFF2-40B4-BE49-F238E27FC236}">
                <a16:creationId xmlns:a16="http://schemas.microsoft.com/office/drawing/2014/main" id="{60E2764D-07FA-4A41-970C-BACDC58FAF1D}"/>
              </a:ext>
            </a:extLst>
          </p:cNvPr>
          <p:cNvPicPr>
            <a:picLocks noChangeAspect="1"/>
          </p:cNvPicPr>
          <p:nvPr/>
        </p:nvPicPr>
        <p:blipFill>
          <a:blip r:embed="rId3"/>
          <a:stretch>
            <a:fillRect/>
          </a:stretch>
        </p:blipFill>
        <p:spPr>
          <a:xfrm>
            <a:off x="7999412" y="4629150"/>
            <a:ext cx="2686050" cy="2000250"/>
          </a:xfrm>
          <a:prstGeom prst="rect">
            <a:avLst/>
          </a:prstGeom>
        </p:spPr>
      </p:pic>
    </p:spTree>
    <p:extLst>
      <p:ext uri="{BB962C8B-B14F-4D97-AF65-F5344CB8AC3E}">
        <p14:creationId xmlns:p14="http://schemas.microsoft.com/office/powerpoint/2010/main" val="391420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Predictor Selection</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28</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EMR data are mixture data</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eGFR data are unbalanced data</a:t>
            </a: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4" name="Picture 3">
            <a:extLst>
              <a:ext uri="{FF2B5EF4-FFF2-40B4-BE49-F238E27FC236}">
                <a16:creationId xmlns:a16="http://schemas.microsoft.com/office/drawing/2014/main" id="{35C667DA-9CB9-4186-9E06-2091651B722E}"/>
              </a:ext>
            </a:extLst>
          </p:cNvPr>
          <p:cNvPicPr>
            <a:picLocks noChangeAspect="1"/>
          </p:cNvPicPr>
          <p:nvPr/>
        </p:nvPicPr>
        <p:blipFill rotWithShape="1">
          <a:blip r:embed="rId3"/>
          <a:srcRect t="2509"/>
          <a:stretch/>
        </p:blipFill>
        <p:spPr>
          <a:xfrm>
            <a:off x="1446212" y="3516814"/>
            <a:ext cx="5473439" cy="2620315"/>
          </a:xfrm>
          <a:prstGeom prst="rect">
            <a:avLst/>
          </a:prstGeom>
        </p:spPr>
      </p:pic>
      <p:pic>
        <p:nvPicPr>
          <p:cNvPr id="6" name="Picture 5">
            <a:extLst>
              <a:ext uri="{FF2B5EF4-FFF2-40B4-BE49-F238E27FC236}">
                <a16:creationId xmlns:a16="http://schemas.microsoft.com/office/drawing/2014/main" id="{25AC8205-89D7-4150-A4AF-932B021D8D79}"/>
              </a:ext>
            </a:extLst>
          </p:cNvPr>
          <p:cNvPicPr>
            <a:picLocks noChangeAspect="1"/>
          </p:cNvPicPr>
          <p:nvPr/>
        </p:nvPicPr>
        <p:blipFill>
          <a:blip r:embed="rId4"/>
          <a:stretch>
            <a:fillRect/>
          </a:stretch>
        </p:blipFill>
        <p:spPr>
          <a:xfrm>
            <a:off x="7328191" y="4007821"/>
            <a:ext cx="3743325" cy="1638300"/>
          </a:xfrm>
          <a:prstGeom prst="rect">
            <a:avLst/>
          </a:prstGeom>
        </p:spPr>
      </p:pic>
      <p:pic>
        <p:nvPicPr>
          <p:cNvPr id="7" name="Picture 6">
            <a:extLst>
              <a:ext uri="{FF2B5EF4-FFF2-40B4-BE49-F238E27FC236}">
                <a16:creationId xmlns:a16="http://schemas.microsoft.com/office/drawing/2014/main" id="{52245A3B-9172-4BB7-AC1B-31CBFC6F2E71}"/>
              </a:ext>
            </a:extLst>
          </p:cNvPr>
          <p:cNvPicPr>
            <a:picLocks noChangeAspect="1"/>
          </p:cNvPicPr>
          <p:nvPr/>
        </p:nvPicPr>
        <p:blipFill>
          <a:blip r:embed="rId5"/>
          <a:stretch>
            <a:fillRect/>
          </a:stretch>
        </p:blipFill>
        <p:spPr>
          <a:xfrm>
            <a:off x="7090641" y="833981"/>
            <a:ext cx="4495624" cy="2902053"/>
          </a:xfrm>
          <a:prstGeom prst="rect">
            <a:avLst/>
          </a:prstGeom>
        </p:spPr>
      </p:pic>
    </p:spTree>
    <p:extLst>
      <p:ext uri="{BB962C8B-B14F-4D97-AF65-F5344CB8AC3E}">
        <p14:creationId xmlns:p14="http://schemas.microsoft.com/office/powerpoint/2010/main" val="78519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Data Preprocessing</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29</a:t>
            </a:fld>
            <a:endParaRPr lang="en-US"/>
          </a:p>
        </p:txBody>
      </p:sp>
      <p:pic>
        <p:nvPicPr>
          <p:cNvPr id="4" name="Picture 3">
            <a:extLst>
              <a:ext uri="{FF2B5EF4-FFF2-40B4-BE49-F238E27FC236}">
                <a16:creationId xmlns:a16="http://schemas.microsoft.com/office/drawing/2014/main" id="{C825CD5C-5C57-49A9-9E98-ABCA67F4194E}"/>
              </a:ext>
            </a:extLst>
          </p:cNvPr>
          <p:cNvPicPr>
            <a:picLocks noChangeAspect="1"/>
          </p:cNvPicPr>
          <p:nvPr/>
        </p:nvPicPr>
        <p:blipFill>
          <a:blip r:embed="rId3"/>
          <a:stretch>
            <a:fillRect/>
          </a:stretch>
        </p:blipFill>
        <p:spPr>
          <a:xfrm>
            <a:off x="3231880" y="1136903"/>
            <a:ext cx="5834332" cy="5691159"/>
          </a:xfrm>
          <a:prstGeom prst="rect">
            <a:avLst/>
          </a:prstGeom>
        </p:spPr>
      </p:pic>
    </p:spTree>
    <p:extLst>
      <p:ext uri="{BB962C8B-B14F-4D97-AF65-F5344CB8AC3E}">
        <p14:creationId xmlns:p14="http://schemas.microsoft.com/office/powerpoint/2010/main" val="41196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99428"/>
            <a:ext cx="9782801" cy="808037"/>
          </a:xfrm>
        </p:spPr>
        <p:txBody>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Next-Generation Sequencing (NGS) Data</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a:t>
            </a:fld>
            <a:endParaRPr lang="en-US"/>
          </a:p>
        </p:txBody>
      </p:sp>
      <p:pic>
        <p:nvPicPr>
          <p:cNvPr id="6" name="Picture 5" descr="Image result for illumina sequencer">
            <a:extLst>
              <a:ext uri="{FF2B5EF4-FFF2-40B4-BE49-F238E27FC236}">
                <a16:creationId xmlns:a16="http://schemas.microsoft.com/office/drawing/2014/main" id="{594EA74C-1C0A-4C8E-A5B3-D1C80E80F22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76" r="7500"/>
          <a:stretch/>
        </p:blipFill>
        <p:spPr bwMode="auto">
          <a:xfrm>
            <a:off x="6837662" y="1524000"/>
            <a:ext cx="1691680" cy="131973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CE6DBAE-AC87-4F6C-A0AF-AB6D758DB15F}"/>
              </a:ext>
            </a:extLst>
          </p:cNvPr>
          <p:cNvSpPr>
            <a:spLocks noGrp="1"/>
          </p:cNvSpPr>
          <p:nvPr>
            <p:ph idx="1"/>
          </p:nvPr>
        </p:nvSpPr>
        <p:spPr>
          <a:xfrm>
            <a:off x="1831460" y="1485899"/>
            <a:ext cx="4653376" cy="3886201"/>
          </a:xfrm>
        </p:spPr>
        <p:txBody>
          <a:bodyPr>
            <a:normAutofit/>
          </a:body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Friendly Cost</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High Speed</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High Resolution and Accuracy</a:t>
            </a:r>
          </a:p>
          <a:p>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Explosive Growth of </a:t>
            </a:r>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DNA and RNA Sequencing </a:t>
            </a: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(200 million in NCBI GenBank)</a:t>
            </a:r>
            <a:endParaRPr lang="en-US" sz="2200" dirty="0"/>
          </a:p>
          <a:p>
            <a:pPr lvl="1"/>
            <a:endParaRPr lang="en-US" sz="2200" dirty="0"/>
          </a:p>
        </p:txBody>
      </p:sp>
      <p:pic>
        <p:nvPicPr>
          <p:cNvPr id="3" name="Picture 2"/>
          <p:cNvPicPr>
            <a:picLocks noChangeAspect="1"/>
          </p:cNvPicPr>
          <p:nvPr/>
        </p:nvPicPr>
        <p:blipFill>
          <a:blip r:embed="rId4"/>
          <a:stretch>
            <a:fillRect/>
          </a:stretch>
        </p:blipFill>
        <p:spPr>
          <a:xfrm>
            <a:off x="6837662" y="3230880"/>
            <a:ext cx="3539230" cy="3125471"/>
          </a:xfrm>
          <a:prstGeom prst="rect">
            <a:avLst/>
          </a:prstGeom>
        </p:spPr>
      </p:pic>
    </p:spTree>
    <p:extLst>
      <p:ext uri="{BB962C8B-B14F-4D97-AF65-F5344CB8AC3E}">
        <p14:creationId xmlns:p14="http://schemas.microsoft.com/office/powerpoint/2010/main" val="215067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Data Summary</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30</a:t>
            </a:fld>
            <a:endParaRPr lang="en-US"/>
          </a:p>
        </p:txBody>
      </p:sp>
      <p:pic>
        <p:nvPicPr>
          <p:cNvPr id="5" name="Picture 4">
            <a:extLst>
              <a:ext uri="{FF2B5EF4-FFF2-40B4-BE49-F238E27FC236}">
                <a16:creationId xmlns:a16="http://schemas.microsoft.com/office/drawing/2014/main" id="{48C08377-1078-40B1-B226-ADE5323CE1D3}"/>
              </a:ext>
            </a:extLst>
          </p:cNvPr>
          <p:cNvPicPr>
            <a:picLocks noChangeAspect="1"/>
          </p:cNvPicPr>
          <p:nvPr/>
        </p:nvPicPr>
        <p:blipFill rotWithShape="1">
          <a:blip r:embed="rId3"/>
          <a:srcRect t="1388"/>
          <a:stretch/>
        </p:blipFill>
        <p:spPr>
          <a:xfrm>
            <a:off x="1751012" y="1766490"/>
            <a:ext cx="9486900" cy="3325019"/>
          </a:xfrm>
          <a:prstGeom prst="rect">
            <a:avLst/>
          </a:prstGeom>
        </p:spPr>
      </p:pic>
    </p:spTree>
    <p:extLst>
      <p:ext uri="{BB962C8B-B14F-4D97-AF65-F5344CB8AC3E}">
        <p14:creationId xmlns:p14="http://schemas.microsoft.com/office/powerpoint/2010/main" val="119235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eGFR Prediction Model Construction with Random Forest Regression</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31</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61,740 Unique patients have at least three eGFR value</a:t>
            </a:r>
            <a:endParaRPr lang="en-US" altLang="zh-CN"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Model for Predicting Year of 2015</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At least two eGFR recorded between 2011-2014</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Model for Predicting Year of 2016</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At least two eGFR recorded between 2011-2015</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Model for Predicting Year of 2017</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At least two eGFR recorded between 2011-2016</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Other Year’s eGFR Values were Imputed and Filled by Median eGFR Value of Each Patient</a:t>
            </a: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Tree>
    <p:extLst>
      <p:ext uri="{BB962C8B-B14F-4D97-AF65-F5344CB8AC3E}">
        <p14:creationId xmlns:p14="http://schemas.microsoft.com/office/powerpoint/2010/main" val="131137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eGFR Prediction with Random Forest Regression</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32</a:t>
            </a:fld>
            <a:endParaRPr lang="en-US"/>
          </a:p>
        </p:txBody>
      </p:sp>
      <p:pic>
        <p:nvPicPr>
          <p:cNvPr id="6" name="Picture 5">
            <a:extLst>
              <a:ext uri="{FF2B5EF4-FFF2-40B4-BE49-F238E27FC236}">
                <a16:creationId xmlns:a16="http://schemas.microsoft.com/office/drawing/2014/main" id="{0F365A11-7E72-44F1-94F4-F03EDBDAA4A7}"/>
              </a:ext>
            </a:extLst>
          </p:cNvPr>
          <p:cNvPicPr>
            <a:picLocks noChangeAspect="1"/>
          </p:cNvPicPr>
          <p:nvPr/>
        </p:nvPicPr>
        <p:blipFill>
          <a:blip r:embed="rId3"/>
          <a:stretch>
            <a:fillRect/>
          </a:stretch>
        </p:blipFill>
        <p:spPr>
          <a:xfrm>
            <a:off x="2267529" y="2954339"/>
            <a:ext cx="8461917" cy="3741737"/>
          </a:xfrm>
          <a:prstGeom prst="rect">
            <a:avLst/>
          </a:prstGeom>
        </p:spPr>
      </p:pic>
      <p:pic>
        <p:nvPicPr>
          <p:cNvPr id="3" name="Picture 2">
            <a:extLst>
              <a:ext uri="{FF2B5EF4-FFF2-40B4-BE49-F238E27FC236}">
                <a16:creationId xmlns:a16="http://schemas.microsoft.com/office/drawing/2014/main" id="{6C915E3C-879B-4789-9FCA-D8C037FFCD3A}"/>
              </a:ext>
            </a:extLst>
          </p:cNvPr>
          <p:cNvPicPr>
            <a:picLocks noChangeAspect="1"/>
          </p:cNvPicPr>
          <p:nvPr/>
        </p:nvPicPr>
        <p:blipFill>
          <a:blip r:embed="rId4"/>
          <a:stretch>
            <a:fillRect/>
          </a:stretch>
        </p:blipFill>
        <p:spPr>
          <a:xfrm>
            <a:off x="3884612" y="1219200"/>
            <a:ext cx="4638675" cy="1485900"/>
          </a:xfrm>
          <a:prstGeom prst="rect">
            <a:avLst/>
          </a:prstGeom>
        </p:spPr>
      </p:pic>
    </p:spTree>
    <p:extLst>
      <p:ext uri="{BB962C8B-B14F-4D97-AF65-F5344CB8AC3E}">
        <p14:creationId xmlns:p14="http://schemas.microsoft.com/office/powerpoint/2010/main" val="236264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Feature Importance</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33</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eGFR Values from Prior Year are the Most Important Feature</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3" name="Picture 2">
            <a:extLst>
              <a:ext uri="{FF2B5EF4-FFF2-40B4-BE49-F238E27FC236}">
                <a16:creationId xmlns:a16="http://schemas.microsoft.com/office/drawing/2014/main" id="{A81614DE-4F93-4DAB-908F-BF1F5C6A1FDF}"/>
              </a:ext>
            </a:extLst>
          </p:cNvPr>
          <p:cNvPicPr>
            <a:picLocks noChangeAspect="1"/>
          </p:cNvPicPr>
          <p:nvPr/>
        </p:nvPicPr>
        <p:blipFill>
          <a:blip r:embed="rId3"/>
          <a:stretch>
            <a:fillRect/>
          </a:stretch>
        </p:blipFill>
        <p:spPr>
          <a:xfrm>
            <a:off x="2894012" y="2162820"/>
            <a:ext cx="6888744" cy="4064359"/>
          </a:xfrm>
          <a:prstGeom prst="rect">
            <a:avLst/>
          </a:prstGeom>
        </p:spPr>
      </p:pic>
    </p:spTree>
    <p:extLst>
      <p:ext uri="{BB962C8B-B14F-4D97-AF65-F5344CB8AC3E}">
        <p14:creationId xmlns:p14="http://schemas.microsoft.com/office/powerpoint/2010/main" val="129809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Collaborative Efforts: Chronic Kidney Disease in Agricultural Communities</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34</a:t>
            </a:fld>
            <a:endParaRPr lang="en-US"/>
          </a:p>
        </p:txBody>
      </p:sp>
      <p:pic>
        <p:nvPicPr>
          <p:cNvPr id="3" name="Picture 2"/>
          <p:cNvPicPr>
            <a:picLocks noChangeAspect="1"/>
          </p:cNvPicPr>
          <p:nvPr/>
        </p:nvPicPr>
        <p:blipFill>
          <a:blip r:embed="rId3"/>
          <a:stretch>
            <a:fillRect/>
          </a:stretch>
        </p:blipFill>
        <p:spPr>
          <a:xfrm>
            <a:off x="1674812" y="1676400"/>
            <a:ext cx="4152418" cy="2989741"/>
          </a:xfrm>
          <a:prstGeom prst="rect">
            <a:avLst/>
          </a:prstGeom>
        </p:spPr>
      </p:pic>
      <p:pic>
        <p:nvPicPr>
          <p:cNvPr id="4" name="Picture 3"/>
          <p:cNvPicPr>
            <a:picLocks noChangeAspect="1"/>
          </p:cNvPicPr>
          <p:nvPr/>
        </p:nvPicPr>
        <p:blipFill>
          <a:blip r:embed="rId4"/>
          <a:stretch>
            <a:fillRect/>
          </a:stretch>
        </p:blipFill>
        <p:spPr>
          <a:xfrm>
            <a:off x="6516742" y="1676399"/>
            <a:ext cx="4250054" cy="2989741"/>
          </a:xfrm>
          <a:prstGeom prst="rect">
            <a:avLst/>
          </a:prstGeom>
        </p:spPr>
      </p:pic>
      <p:sp>
        <p:nvSpPr>
          <p:cNvPr id="7" name="Content Placeholder 2">
            <a:extLst>
              <a:ext uri="{FF2B5EF4-FFF2-40B4-BE49-F238E27FC236}">
                <a16:creationId xmlns:a16="http://schemas.microsoft.com/office/drawing/2014/main" id="{7F5DAA0A-2D4B-4E4A-90AA-A18256B2D855}"/>
              </a:ext>
            </a:extLst>
          </p:cNvPr>
          <p:cNvSpPr txBox="1">
            <a:spLocks/>
          </p:cNvSpPr>
          <p:nvPr/>
        </p:nvSpPr>
        <p:spPr>
          <a:xfrm>
            <a:off x="1642588" y="4800600"/>
            <a:ext cx="10202325" cy="18288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365760" lvl="1" indent="0">
              <a:buNone/>
            </a:pP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Left: Distribution of chronic kidney diseases stages within obesity, diabetes, and hypertension. </a:t>
            </a:r>
          </a:p>
          <a:p>
            <a:pPr marL="365760" lvl="1" indent="0">
              <a:buNone/>
            </a:pP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Right: Classification of chronic kidney disease stages using Random Forest</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Tree>
    <p:extLst>
      <p:ext uri="{BB962C8B-B14F-4D97-AF65-F5344CB8AC3E}">
        <p14:creationId xmlns:p14="http://schemas.microsoft.com/office/powerpoint/2010/main" val="55260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Collaborative Efforts: </a:t>
            </a:r>
            <a:r>
              <a:rPr lang="en-US" b="1" dirty="0" err="1">
                <a:solidFill>
                  <a:srgbClr val="00B0F0"/>
                </a:solidFill>
                <a:latin typeface="Tahoma" panose="020B0604030504040204" pitchFamily="34" charset="0"/>
                <a:ea typeface="Tahoma" panose="020B0604030504040204" pitchFamily="34" charset="0"/>
                <a:cs typeface="Tahoma" panose="020B0604030504040204" pitchFamily="34" charset="0"/>
              </a:rPr>
              <a:t>GeneQC</a:t>
            </a:r>
            <a:endParaRPr lang="en-US" b="1"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35</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altLang="zh-CN" sz="2600" dirty="0">
                <a:solidFill>
                  <a:schemeClr val="tx2"/>
                </a:solidFill>
                <a:latin typeface="Tahoma" panose="020B0604030504040204" pitchFamily="34" charset="0"/>
                <a:ea typeface="Tahoma" panose="020B0604030504040204" pitchFamily="34" charset="0"/>
                <a:cs typeface="Tahoma" panose="020B0604030504040204" pitchFamily="34" charset="0"/>
              </a:rPr>
              <a:t>A Machine Learning Based Tools </a:t>
            </a: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for Mapping Uncertainty Analysis and Gene Expression Estimation</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365760" lvl="1" indent="0">
              <a:buNone/>
            </a:pPr>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6" name="Picture 5">
            <a:extLst>
              <a:ext uri="{FF2B5EF4-FFF2-40B4-BE49-F238E27FC236}">
                <a16:creationId xmlns:a16="http://schemas.microsoft.com/office/drawing/2014/main" id="{6303EA34-7FAB-45DD-BDAE-7138798091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4638" y="2380666"/>
            <a:ext cx="6967699" cy="3826283"/>
          </a:xfrm>
          <a:prstGeom prst="rect">
            <a:avLst/>
          </a:prstGeom>
        </p:spPr>
      </p:pic>
    </p:spTree>
    <p:extLst>
      <p:ext uri="{BB962C8B-B14F-4D97-AF65-F5344CB8AC3E}">
        <p14:creationId xmlns:p14="http://schemas.microsoft.com/office/powerpoint/2010/main" val="145525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Collaborative Efforts: </a:t>
            </a:r>
            <a:r>
              <a:rPr lang="en-US" b="1" dirty="0" smtClean="0">
                <a:solidFill>
                  <a:srgbClr val="00B0F0"/>
                </a:solidFill>
                <a:latin typeface="Tahoma" panose="020B0604030504040204" pitchFamily="34" charset="0"/>
                <a:ea typeface="Tahoma" panose="020B0604030504040204" pitchFamily="34" charset="0"/>
                <a:cs typeface="Tahoma" panose="020B0604030504040204" pitchFamily="34" charset="0"/>
              </a:rPr>
              <a:t>Glycine Max </a:t>
            </a:r>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RNA-Seq Analysis</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36</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fontScale="92500" lnSpcReduction="20000"/>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altLang="zh-CN"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Comparison of Gene Expression</a:t>
            </a:r>
          </a:p>
          <a:p>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Two Root Nodule Tissues in Soybean: ENOD2 vs. ENOD40</a:t>
            </a:r>
          </a:p>
          <a:p>
            <a:pPr lvl="1"/>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Four </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a:t>
            </a: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ime points</a:t>
            </a:r>
          </a:p>
          <a:p>
            <a:pPr lvl="1"/>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3 replicates for each </a:t>
            </a:r>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a:t>
            </a: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issues</a:t>
            </a:r>
          </a:p>
          <a:p>
            <a:pPr lvl="1"/>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24 single-end samples</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Two Samples in Soybean: 2COLOR vs. STTM160</a:t>
            </a:r>
          </a:p>
          <a:p>
            <a:pPr lvl="1"/>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Four treatments: 2COLOR MOCK, 2COLOR AUX, STTM160 MOCK and STTM160 AUX</a:t>
            </a:r>
          </a:p>
          <a:p>
            <a:pPr lvl="1"/>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Five replicates</a:t>
            </a:r>
          </a:p>
          <a:p>
            <a:pPr lvl="1"/>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80 single-end samples</a:t>
            </a:r>
          </a:p>
          <a:p>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Three Pipelines:</a:t>
            </a:r>
          </a:p>
          <a:p>
            <a:pPr lvl="1"/>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RNAseq</a:t>
            </a: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-&gt; HISAT2 -&gt; HTSEQ -&gt; DEseq2</a:t>
            </a:r>
          </a:p>
          <a:p>
            <a:pPr lvl="1"/>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RNAseq</a:t>
            </a: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-&gt; HISAT2 -&gt; HTSEQ -&gt; </a:t>
            </a:r>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edgeR</a:t>
            </a:r>
            <a:endPar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RNAseq</a:t>
            </a: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-&gt; HISAT2 -&gt; </a:t>
            </a:r>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StringTie</a:t>
            </a:r>
            <a:r>
              <a:rPr lang="en-US" sz="2200" dirty="0" smtClean="0">
                <a:solidFill>
                  <a:schemeClr val="tx2"/>
                </a:solidFill>
                <a:latin typeface="Tahoma" panose="020B0604030504040204" pitchFamily="34" charset="0"/>
                <a:ea typeface="Tahoma" panose="020B0604030504040204" pitchFamily="34" charset="0"/>
                <a:cs typeface="Tahoma" panose="020B0604030504040204" pitchFamily="34" charset="0"/>
              </a:rPr>
              <a:t> -&gt; </a:t>
            </a:r>
            <a:r>
              <a:rPr lang="en-US" sz="22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Ballgown</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Tree>
    <p:extLst>
      <p:ext uri="{BB962C8B-B14F-4D97-AF65-F5344CB8AC3E}">
        <p14:creationId xmlns:p14="http://schemas.microsoft.com/office/powerpoint/2010/main" val="222502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Collaborative Efforts: </a:t>
            </a:r>
            <a:r>
              <a:rPr lang="en-US" b="1" dirty="0" err="1">
                <a:solidFill>
                  <a:srgbClr val="00B0F0"/>
                </a:solidFill>
                <a:latin typeface="Tahoma" panose="020B0604030504040204" pitchFamily="34" charset="0"/>
                <a:ea typeface="Tahoma" panose="020B0604030504040204" pitchFamily="34" charset="0"/>
                <a:cs typeface="Tahoma" panose="020B0604030504040204" pitchFamily="34" charset="0"/>
              </a:rPr>
              <a:t>scRNA</a:t>
            </a:r>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-seq Cell Type Prediction </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37</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altLang="zh-CN"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Comparing the Accuracy and Goodness in Predicting Cell Types among Six Pipeline</a:t>
            </a:r>
            <a:endParaRPr lang="en-US" altLang="zh-CN"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Data: 15 </a:t>
            </a:r>
            <a:r>
              <a:rPr lang="en-US" sz="26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scRNA-Seq</a:t>
            </a:r>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 Datasets with Cells Ranging from 49 to 3005 and Genes from 10,000 to 40,000 including Two 10X Data</a:t>
            </a: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Tools: SC3, SCENIC, SEURAT, MONOCLE, BACKSPIN, SINCERA</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Results: Seurat is the Most Powerful Tool with Highest Prediction Scores</a:t>
            </a: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Tree>
    <p:extLst>
      <p:ext uri="{BB962C8B-B14F-4D97-AF65-F5344CB8AC3E}">
        <p14:creationId xmlns:p14="http://schemas.microsoft.com/office/powerpoint/2010/main" val="57703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Collaborative Efforts: </a:t>
            </a:r>
            <a:r>
              <a:rPr lang="en-US" b="1" dirty="0" smtClean="0">
                <a:solidFill>
                  <a:srgbClr val="00B0F0"/>
                </a:solidFill>
                <a:latin typeface="Tahoma" panose="020B0604030504040204" pitchFamily="34" charset="0"/>
                <a:ea typeface="Tahoma" panose="020B0604030504040204" pitchFamily="34" charset="0"/>
                <a:cs typeface="Tahoma" panose="020B0604030504040204" pitchFamily="34" charset="0"/>
              </a:rPr>
              <a:t>Cell Type Classification</a:t>
            </a:r>
            <a:endParaRPr lang="en-US" b="1"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38</a:t>
            </a:fld>
            <a:endParaRPr lang="en-US"/>
          </a:p>
        </p:txBody>
      </p:sp>
      <p:sp>
        <p:nvSpPr>
          <p:cNvPr id="5"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altLang="zh-CN"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Four Supervised Machine Learning Methods are Tested for Cell Type Classification based on 12 </a:t>
            </a:r>
            <a:r>
              <a:rPr lang="en-US" altLang="zh-CN" sz="26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scRNA-seq</a:t>
            </a:r>
            <a:r>
              <a:rPr lang="en-US" altLang="zh-CN"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 Dataset </a:t>
            </a:r>
            <a:endParaRPr lang="en-US" altLang="zh-CN"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zh-CN" sz="26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smtClean="0">
                <a:solidFill>
                  <a:schemeClr val="tx2"/>
                </a:solidFill>
                <a:latin typeface="Tahoma" panose="020B0604030504040204" pitchFamily="34" charset="0"/>
                <a:ea typeface="Tahoma" panose="020B0604030504040204" pitchFamily="34" charset="0"/>
                <a:cs typeface="Tahoma" panose="020B0604030504040204" pitchFamily="34" charset="0"/>
              </a:rPr>
              <a:t>TP</a:t>
            </a:r>
            <a:r>
              <a:rPr lang="zh-CN" altLang="en-US" sz="2000" dirty="0" smtClean="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chemeClr val="tx2"/>
                </a:solidFill>
                <a:latin typeface="Tahoma" panose="020B0604030504040204" pitchFamily="34" charset="0"/>
                <a:ea typeface="Tahoma" panose="020B0604030504040204" pitchFamily="34" charset="0"/>
                <a:cs typeface="Tahoma" panose="020B0604030504040204" pitchFamily="34" charset="0"/>
              </a:rPr>
              <a:t>rate</a:t>
            </a:r>
            <a:r>
              <a:rPr lang="zh-CN" alt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chemeClr val="tx2"/>
                </a:solidFill>
                <a:latin typeface="Tahoma" panose="020B0604030504040204" pitchFamily="34" charset="0"/>
                <a:ea typeface="Tahoma" panose="020B0604030504040204" pitchFamily="34" charset="0"/>
                <a:cs typeface="Tahoma" panose="020B0604030504040204" pitchFamily="34" charset="0"/>
              </a:rPr>
              <a:t>of</a:t>
            </a:r>
            <a:r>
              <a:rPr lang="zh-CN" alt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chemeClr val="tx2"/>
                </a:solidFill>
                <a:latin typeface="Tahoma" panose="020B0604030504040204" pitchFamily="34" charset="0"/>
                <a:ea typeface="Tahoma" panose="020B0604030504040204" pitchFamily="34" charset="0"/>
                <a:cs typeface="Tahoma" panose="020B0604030504040204" pitchFamily="34" charset="0"/>
              </a:rPr>
              <a:t>four</a:t>
            </a:r>
            <a:r>
              <a:rPr lang="zh-CN" alt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chemeClr val="tx2"/>
                </a:solidFill>
                <a:latin typeface="Tahoma" panose="020B0604030504040204" pitchFamily="34" charset="0"/>
                <a:ea typeface="Tahoma" panose="020B0604030504040204" pitchFamily="34" charset="0"/>
                <a:cs typeface="Tahoma" panose="020B0604030504040204" pitchFamily="34" charset="0"/>
              </a:rPr>
              <a:t>classification</a:t>
            </a:r>
            <a:r>
              <a:rPr lang="zh-CN" alt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chemeClr val="tx2"/>
                </a:solidFill>
                <a:latin typeface="Tahoma" panose="020B0604030504040204" pitchFamily="34" charset="0"/>
                <a:ea typeface="Tahoma" panose="020B0604030504040204" pitchFamily="34" charset="0"/>
                <a:cs typeface="Tahoma" panose="020B0604030504040204" pitchFamily="34" charset="0"/>
              </a:rPr>
              <a:t>methods</a:t>
            </a:r>
            <a:r>
              <a:rPr lang="zh-CN" alt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chemeClr val="tx2"/>
                </a:solidFill>
                <a:latin typeface="Tahoma" panose="020B0604030504040204" pitchFamily="34" charset="0"/>
                <a:ea typeface="Tahoma" panose="020B0604030504040204" pitchFamily="34" charset="0"/>
                <a:cs typeface="Tahoma" panose="020B0604030504040204" pitchFamily="34" charset="0"/>
              </a:rPr>
              <a:t>based</a:t>
            </a:r>
            <a:r>
              <a:rPr lang="zh-CN" alt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chemeClr val="tx2"/>
                </a:solidFill>
                <a:latin typeface="Tahoma" panose="020B0604030504040204" pitchFamily="34" charset="0"/>
                <a:ea typeface="Tahoma" panose="020B0604030504040204" pitchFamily="34" charset="0"/>
                <a:cs typeface="Tahoma" panose="020B0604030504040204" pitchFamily="34" charset="0"/>
              </a:rPr>
              <a:t>on</a:t>
            </a:r>
            <a:r>
              <a:rPr lang="zh-CN" alt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chemeClr val="tx2"/>
                </a:solidFill>
                <a:latin typeface="Tahoma" panose="020B0604030504040204" pitchFamily="34" charset="0"/>
                <a:ea typeface="Tahoma" panose="020B0604030504040204" pitchFamily="34" charset="0"/>
                <a:cs typeface="Tahoma" panose="020B0604030504040204" pitchFamily="34" charset="0"/>
              </a:rPr>
              <a:t>expression</a:t>
            </a:r>
            <a:r>
              <a:rPr lang="zh-CN" altLang="en-US" sz="20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chemeClr val="tx2"/>
                </a:solidFill>
                <a:latin typeface="Tahoma" panose="020B0604030504040204" pitchFamily="34" charset="0"/>
                <a:ea typeface="Tahoma" panose="020B0604030504040204" pitchFamily="34" charset="0"/>
                <a:cs typeface="Tahoma" panose="020B0604030504040204" pitchFamily="34" charset="0"/>
              </a:rPr>
              <a:t>data</a:t>
            </a: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6" name="Picture 5">
            <a:extLst>
              <a:ext uri="{FF2B5EF4-FFF2-40B4-BE49-F238E27FC236}">
                <a16:creationId xmlns:a16="http://schemas.microsoft.com/office/drawing/2014/main" id="{7B606899-F9B6-42D9-A242-8727A7821737}"/>
              </a:ext>
            </a:extLst>
          </p:cNvPr>
          <p:cNvPicPr>
            <a:picLocks noChangeAspect="1"/>
          </p:cNvPicPr>
          <p:nvPr/>
        </p:nvPicPr>
        <p:blipFill rotWithShape="1">
          <a:blip r:embed="rId3"/>
          <a:srcRect t="15179" b="11235"/>
          <a:stretch/>
        </p:blipFill>
        <p:spPr>
          <a:xfrm>
            <a:off x="2360612" y="2632562"/>
            <a:ext cx="7853756" cy="3723789"/>
          </a:xfrm>
          <a:prstGeom prst="rect">
            <a:avLst/>
          </a:prstGeom>
        </p:spPr>
      </p:pic>
    </p:spTree>
    <p:extLst>
      <p:ext uri="{BB962C8B-B14F-4D97-AF65-F5344CB8AC3E}">
        <p14:creationId xmlns:p14="http://schemas.microsoft.com/office/powerpoint/2010/main" val="246678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smtClean="0">
                <a:solidFill>
                  <a:srgbClr val="00B0F0"/>
                </a:solidFill>
                <a:latin typeface="Tahoma" panose="020B0604030504040204" pitchFamily="34" charset="0"/>
                <a:ea typeface="Tahoma" panose="020B0604030504040204" pitchFamily="34" charset="0"/>
                <a:cs typeface="Tahoma" panose="020B0604030504040204" pitchFamily="34" charset="0"/>
              </a:rPr>
              <a:t>Acknowledgments</a:t>
            </a:r>
            <a:endParaRPr lang="en-US" b="1" dirty="0">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39</a:t>
            </a:fld>
            <a:endParaRPr lang="en-US"/>
          </a:p>
        </p:txBody>
      </p:sp>
      <p:sp>
        <p:nvSpPr>
          <p:cNvPr id="6" name="Content Placeholder 2">
            <a:extLst>
              <a:ext uri="{FF2B5EF4-FFF2-40B4-BE49-F238E27FC236}">
                <a16:creationId xmlns:a16="http://schemas.microsoft.com/office/drawing/2014/main" id="{7F5DAA0A-2D4B-4E4A-90AA-A18256B2D855}"/>
              </a:ext>
            </a:extLst>
          </p:cNvPr>
          <p:cNvSpPr txBox="1">
            <a:spLocks/>
          </p:cNvSpPr>
          <p:nvPr/>
        </p:nvSpPr>
        <p:spPr>
          <a:xfrm>
            <a:off x="16425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2600" b="1" dirty="0" smtClean="0">
                <a:solidFill>
                  <a:schemeClr val="tx2"/>
                </a:solidFill>
                <a:latin typeface="Tahoma" panose="020B0604030504040204" pitchFamily="34" charset="0"/>
                <a:ea typeface="Tahoma" panose="020B0604030504040204" pitchFamily="34" charset="0"/>
                <a:cs typeface="Tahoma" panose="020B0604030504040204" pitchFamily="34" charset="0"/>
              </a:rPr>
              <a:t>Committee Members</a:t>
            </a:r>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Dr. </a:t>
            </a:r>
            <a:r>
              <a:rPr lang="en-US" sz="26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Xijin</a:t>
            </a:r>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 Ge, Dr. Qin Ma, Dr. Rhoda Burrows</a:t>
            </a: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600" b="1" dirty="0" smtClean="0">
                <a:solidFill>
                  <a:schemeClr val="tx2"/>
                </a:solidFill>
                <a:latin typeface="Tahoma" panose="020B0604030504040204" pitchFamily="34" charset="0"/>
                <a:ea typeface="Tahoma" panose="020B0604030504040204" pitchFamily="34" charset="0"/>
                <a:cs typeface="Tahoma" panose="020B0604030504040204" pitchFamily="34" charset="0"/>
              </a:rPr>
              <a:t>Research Collaborators</a:t>
            </a:r>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a:t>
            </a: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Dr. Yu Bin, Dr. Jing Zhao, Dr. Russell Wilke, Cheng Chen</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400" b="1" dirty="0" smtClean="0">
                <a:solidFill>
                  <a:schemeClr val="tx2"/>
                </a:solidFill>
                <a:latin typeface="Tahoma" panose="020B0604030504040204" pitchFamily="34" charset="0"/>
                <a:ea typeface="Tahoma" panose="020B0604030504040204" pitchFamily="34" charset="0"/>
                <a:cs typeface="Tahoma" panose="020B0604030504040204" pitchFamily="34" charset="0"/>
              </a:rPr>
              <a:t>Lab Members</a:t>
            </a:r>
            <a:r>
              <a:rPr lang="en-US" sz="2400" dirty="0" smtClean="0">
                <a:solidFill>
                  <a:schemeClr val="tx2"/>
                </a:solidFill>
                <a:latin typeface="Tahoma" panose="020B0604030504040204" pitchFamily="34" charset="0"/>
                <a:ea typeface="Tahoma" panose="020B0604030504040204" pitchFamily="34" charset="0"/>
                <a:cs typeface="Tahoma" panose="020B0604030504040204" pitchFamily="34" charset="0"/>
              </a:rPr>
              <a:t>:</a:t>
            </a:r>
            <a:endParaRPr lang="en-US" sz="24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400" dirty="0" smtClean="0">
                <a:solidFill>
                  <a:schemeClr val="tx2"/>
                </a:solidFill>
                <a:latin typeface="Tahoma" panose="020B0604030504040204" pitchFamily="34" charset="0"/>
                <a:ea typeface="Tahoma" panose="020B0604030504040204" pitchFamily="34" charset="0"/>
                <a:cs typeface="Tahoma" panose="020B0604030504040204" pitchFamily="34" charset="0"/>
              </a:rPr>
              <a:t>Dr. Adam </a:t>
            </a:r>
            <a:r>
              <a:rPr lang="en-US" sz="24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McDermaid</a:t>
            </a:r>
            <a:r>
              <a:rPr lang="en-US" sz="2400" dirty="0" smtClean="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4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Runan</a:t>
            </a:r>
            <a:r>
              <a:rPr lang="en-US" sz="2400" dirty="0" smtClean="0">
                <a:solidFill>
                  <a:schemeClr val="tx2"/>
                </a:solidFill>
                <a:latin typeface="Tahoma" panose="020B0604030504040204" pitchFamily="34" charset="0"/>
                <a:ea typeface="Tahoma" panose="020B0604030504040204" pitchFamily="34" charset="0"/>
                <a:cs typeface="Tahoma" panose="020B0604030504040204" pitchFamily="34" charset="0"/>
              </a:rPr>
              <a:t> Yao, </a:t>
            </a:r>
            <a:r>
              <a:rPr lang="en-US" sz="24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Anjun</a:t>
            </a:r>
            <a:r>
              <a:rPr lang="en-US" sz="2400" dirty="0" smtClean="0">
                <a:solidFill>
                  <a:schemeClr val="tx2"/>
                </a:solidFill>
                <a:latin typeface="Tahoma" panose="020B0604030504040204" pitchFamily="34" charset="0"/>
                <a:ea typeface="Tahoma" panose="020B0604030504040204" pitchFamily="34" charset="0"/>
                <a:cs typeface="Tahoma" panose="020B0604030504040204" pitchFamily="34" charset="0"/>
              </a:rPr>
              <a:t> Ma, Juan </a:t>
            </a:r>
            <a:r>
              <a:rPr lang="en-US" sz="24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Xie</a:t>
            </a:r>
            <a:r>
              <a:rPr lang="en-US" sz="2400" dirty="0" smtClean="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24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Yiran</a:t>
            </a:r>
            <a:r>
              <a:rPr lang="en-US" sz="2400" dirty="0" smtClean="0">
                <a:solidFill>
                  <a:schemeClr val="tx2"/>
                </a:solidFill>
                <a:latin typeface="Tahoma" panose="020B0604030504040204" pitchFamily="34" charset="0"/>
                <a:ea typeface="Tahoma" panose="020B0604030504040204" pitchFamily="34" charset="0"/>
                <a:cs typeface="Tahoma" panose="020B0604030504040204" pitchFamily="34" charset="0"/>
              </a:rPr>
              <a:t> Zhang, </a:t>
            </a:r>
            <a:r>
              <a:rPr lang="en-US" sz="24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Cankun</a:t>
            </a:r>
            <a:r>
              <a:rPr lang="en-US" sz="2400" dirty="0" smtClean="0">
                <a:solidFill>
                  <a:schemeClr val="tx2"/>
                </a:solidFill>
                <a:latin typeface="Tahoma" panose="020B0604030504040204" pitchFamily="34" charset="0"/>
                <a:ea typeface="Tahoma" panose="020B0604030504040204" pitchFamily="34" charset="0"/>
                <a:cs typeface="Tahoma" panose="020B0604030504040204" pitchFamily="34" charset="0"/>
              </a:rPr>
              <a:t> Wang, </a:t>
            </a:r>
            <a:r>
              <a:rPr lang="en-US" sz="2400" dirty="0" err="1" smtClean="0">
                <a:solidFill>
                  <a:schemeClr val="tx2"/>
                </a:solidFill>
                <a:latin typeface="Tahoma" panose="020B0604030504040204" pitchFamily="34" charset="0"/>
                <a:ea typeface="Tahoma" panose="020B0604030504040204" pitchFamily="34" charset="0"/>
                <a:cs typeface="Tahoma" panose="020B0604030504040204" pitchFamily="34" charset="0"/>
              </a:rPr>
              <a:t>Minxuan</a:t>
            </a:r>
            <a:r>
              <a:rPr lang="en-US" sz="2400" dirty="0" smtClean="0">
                <a:solidFill>
                  <a:schemeClr val="tx2"/>
                </a:solidFill>
                <a:latin typeface="Tahoma" panose="020B0604030504040204" pitchFamily="34" charset="0"/>
                <a:ea typeface="Tahoma" panose="020B0604030504040204" pitchFamily="34" charset="0"/>
                <a:cs typeface="Tahoma" panose="020B0604030504040204" pitchFamily="34" charset="0"/>
              </a:rPr>
              <a:t> Sun</a:t>
            </a:r>
            <a:endParaRPr lang="en-US" sz="20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200" dirty="0"/>
          </a:p>
          <a:p>
            <a:pPr lvl="1"/>
            <a:endParaRPr lang="en-US" sz="2200" dirty="0"/>
          </a:p>
        </p:txBody>
      </p:sp>
      <p:pic>
        <p:nvPicPr>
          <p:cNvPr id="7" name="Picture 4" descr="Image result for south dakota state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6159" y="357521"/>
            <a:ext cx="1490078" cy="223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05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99428"/>
            <a:ext cx="9782801" cy="808037"/>
          </a:xfrm>
        </p:spPr>
        <p:txBody>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Electronic Medical Record (EMR) Data</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4</a:t>
            </a:fld>
            <a:endParaRPr lang="en-US"/>
          </a:p>
        </p:txBody>
      </p:sp>
      <p:pic>
        <p:nvPicPr>
          <p:cNvPr id="3" name="Picture 2">
            <a:extLst>
              <a:ext uri="{FF2B5EF4-FFF2-40B4-BE49-F238E27FC236}">
                <a16:creationId xmlns:a16="http://schemas.microsoft.com/office/drawing/2014/main" id="{52736BC5-84A6-4850-BC21-3A0F201B38A4}"/>
              </a:ext>
            </a:extLst>
          </p:cNvPr>
          <p:cNvPicPr>
            <a:picLocks noChangeAspect="1"/>
          </p:cNvPicPr>
          <p:nvPr/>
        </p:nvPicPr>
        <p:blipFill>
          <a:blip r:embed="rId3"/>
          <a:stretch>
            <a:fillRect/>
          </a:stretch>
        </p:blipFill>
        <p:spPr>
          <a:xfrm>
            <a:off x="1827212" y="3428999"/>
            <a:ext cx="4573992" cy="2438400"/>
          </a:xfrm>
          <a:prstGeom prst="rect">
            <a:avLst/>
          </a:prstGeom>
        </p:spPr>
      </p:pic>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593435" y="1142999"/>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EMR Stores Longitudinal Health Information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Treatment history</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Medical history</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A Comprehensive Picture of A Patient’s Medical History</a:t>
            </a:r>
            <a:endParaRPr lang="en-US" sz="18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Tree>
    <p:extLst>
      <p:ext uri="{BB962C8B-B14F-4D97-AF65-F5344CB8AC3E}">
        <p14:creationId xmlns:p14="http://schemas.microsoft.com/office/powerpoint/2010/main" val="400260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5FC2F4-D875-2342-A82D-9515FE31FCCB}"/>
              </a:ext>
            </a:extLst>
          </p:cNvPr>
          <p:cNvSpPr>
            <a:spLocks noGrp="1"/>
          </p:cNvSpPr>
          <p:nvPr>
            <p:ph idx="1"/>
          </p:nvPr>
        </p:nvSpPr>
        <p:spPr>
          <a:xfrm>
            <a:off x="1593436" y="2819400"/>
            <a:ext cx="9782801" cy="3352800"/>
          </a:xfrm>
        </p:spPr>
        <p:txBody>
          <a:bodyPr>
            <a:normAutofit/>
          </a:bodyPr>
          <a:lstStyle/>
          <a:p>
            <a:pPr marL="0" indent="0" algn="ctr">
              <a:buNone/>
            </a:pPr>
            <a:r>
              <a:rPr lang="en-US" sz="4000" b="1" dirty="0">
                <a:solidFill>
                  <a:srgbClr val="00B0F0"/>
                </a:solidFill>
                <a:latin typeface="Tahoma" panose="020B0604030504040204" pitchFamily="34" charset="0"/>
                <a:ea typeface="Tahoma" panose="020B0604030504040204" pitchFamily="34" charset="0"/>
                <a:cs typeface="Tahoma" panose="020B0604030504040204" pitchFamily="34" charset="0"/>
              </a:rPr>
              <a:t>THANK YOU!</a:t>
            </a:r>
          </a:p>
        </p:txBody>
      </p:sp>
      <p:sp>
        <p:nvSpPr>
          <p:cNvPr id="4" name="Slide Number Placeholder 3">
            <a:extLst>
              <a:ext uri="{FF2B5EF4-FFF2-40B4-BE49-F238E27FC236}">
                <a16:creationId xmlns:a16="http://schemas.microsoft.com/office/drawing/2014/main" id="{42D6C395-5B2B-1248-A0BC-42F8ACB572BF}"/>
              </a:ext>
            </a:extLst>
          </p:cNvPr>
          <p:cNvSpPr>
            <a:spLocks noGrp="1"/>
          </p:cNvSpPr>
          <p:nvPr>
            <p:ph type="sldNum" sz="quarter" idx="12"/>
          </p:nvPr>
        </p:nvSpPr>
        <p:spPr/>
        <p:txBody>
          <a:bodyPr/>
          <a:lstStyle/>
          <a:p>
            <a:fld id="{7DC1BBB0-96F0-4077-A278-0F3FB5C104D3}" type="slidenum">
              <a:rPr lang="en-US" smtClean="0"/>
              <a:t>40</a:t>
            </a:fld>
            <a:endParaRPr lang="en-US" dirty="0"/>
          </a:p>
        </p:txBody>
      </p:sp>
    </p:spTree>
    <p:extLst>
      <p:ext uri="{BB962C8B-B14F-4D97-AF65-F5344CB8AC3E}">
        <p14:creationId xmlns:p14="http://schemas.microsoft.com/office/powerpoint/2010/main" val="388276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99428"/>
            <a:ext cx="9782801" cy="808037"/>
          </a:xfrm>
        </p:spPr>
        <p:txBody>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Machine Learning</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5</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593435" y="1142999"/>
            <a:ext cx="9782801"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Supervised Learning</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Classification and regression</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Unsupervised Learning</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Clustering and dimensionality reduction</a:t>
            </a: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Reinforcement Learning</a:t>
            </a: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4" name="Picture 3">
            <a:extLst>
              <a:ext uri="{FF2B5EF4-FFF2-40B4-BE49-F238E27FC236}">
                <a16:creationId xmlns:a16="http://schemas.microsoft.com/office/drawing/2014/main" id="{796FF409-07F4-4A01-8F73-BF20E5625272}"/>
              </a:ext>
            </a:extLst>
          </p:cNvPr>
          <p:cNvPicPr>
            <a:picLocks noChangeAspect="1"/>
          </p:cNvPicPr>
          <p:nvPr/>
        </p:nvPicPr>
        <p:blipFill>
          <a:blip r:embed="rId3"/>
          <a:stretch>
            <a:fillRect/>
          </a:stretch>
        </p:blipFill>
        <p:spPr>
          <a:xfrm>
            <a:off x="2917824" y="3428999"/>
            <a:ext cx="6353175" cy="3238500"/>
          </a:xfrm>
          <a:prstGeom prst="rect">
            <a:avLst/>
          </a:prstGeom>
        </p:spPr>
      </p:pic>
    </p:spTree>
    <p:extLst>
      <p:ext uri="{BB962C8B-B14F-4D97-AF65-F5344CB8AC3E}">
        <p14:creationId xmlns:p14="http://schemas.microsoft.com/office/powerpoint/2010/main" val="250150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99428"/>
            <a:ext cx="9782801" cy="808037"/>
          </a:xfrm>
        </p:spPr>
        <p:txBody>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Machine Learning in Data Analysis</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6</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6246813" y="1345908"/>
            <a:ext cx="5562600"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Analysis of Biological Sequencing</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Structural properties prediction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Functional properties prediction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Drug target development</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Fold recognition, etc.</a:t>
            </a:r>
          </a:p>
          <a:p>
            <a:pPr marL="365760" lvl="1" indent="0">
              <a:buNone/>
            </a:pP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Analysis of EMR Data</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Health estimation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Disease prediction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Treatment a</a:t>
            </a:r>
            <a:r>
              <a:rPr lang="en-US" altLang="zh-CN" sz="2200" dirty="0">
                <a:solidFill>
                  <a:schemeClr val="tx2"/>
                </a:solidFill>
                <a:latin typeface="Tahoma" panose="020B0604030504040204" pitchFamily="34" charset="0"/>
                <a:ea typeface="Tahoma" panose="020B0604030504040204" pitchFamily="34" charset="0"/>
                <a:cs typeface="Tahoma" panose="020B0604030504040204" pitchFamily="34" charset="0"/>
              </a:rPr>
              <a:t>id, etc.</a:t>
            </a: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3" name="Picture 2"/>
          <p:cNvPicPr>
            <a:picLocks noChangeAspect="1"/>
          </p:cNvPicPr>
          <p:nvPr/>
        </p:nvPicPr>
        <p:blipFill>
          <a:blip r:embed="rId3"/>
          <a:stretch>
            <a:fillRect/>
          </a:stretch>
        </p:blipFill>
        <p:spPr>
          <a:xfrm>
            <a:off x="1370012" y="1909470"/>
            <a:ext cx="4771855" cy="3444875"/>
          </a:xfrm>
          <a:prstGeom prst="rect">
            <a:avLst/>
          </a:prstGeom>
        </p:spPr>
      </p:pic>
    </p:spTree>
    <p:extLst>
      <p:ext uri="{BB962C8B-B14F-4D97-AF65-F5344CB8AC3E}">
        <p14:creationId xmlns:p14="http://schemas.microsoft.com/office/powerpoint/2010/main" val="214467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fontScale="90000"/>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Tool Development for Sequencing Data Analysis</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7</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Computational Tools are Urgently Needed Because:</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Gap exists between sequencing data and their functional annotation (0.3%)</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Sequencing data cannot be analyzed by human inspection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High cost of wet laboratory experiment</a:t>
            </a:r>
          </a:p>
          <a:p>
            <a:pPr marL="365760" lvl="1" indent="0">
              <a:buNone/>
            </a:pPr>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A Comprehensive Sequencing Data Pipeline </a:t>
            </a:r>
            <a:r>
              <a:rPr lang="en-US" sz="2600" dirty="0" smtClean="0">
                <a:solidFill>
                  <a:schemeClr val="tx2"/>
                </a:solidFill>
                <a:latin typeface="Tahoma" panose="020B0604030504040204" pitchFamily="34" charset="0"/>
                <a:ea typeface="Tahoma" panose="020B0604030504040204" pitchFamily="34" charset="0"/>
                <a:cs typeface="Tahoma" panose="020B0604030504040204" pitchFamily="34" charset="0"/>
              </a:rPr>
              <a:t>Tool </a:t>
            </a:r>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should:</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Covert original sequencing data (Fast) to mathematical matrix for predicting</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Accurately and fast implement prediction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Integrate most popular and recent predictors</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User-friendly and memory efficient</a:t>
            </a: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spTree>
    <p:extLst>
      <p:ext uri="{BB962C8B-B14F-4D97-AF65-F5344CB8AC3E}">
        <p14:creationId xmlns:p14="http://schemas.microsoft.com/office/powerpoint/2010/main" val="171230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522412" y="1295400"/>
            <a:ext cx="10058400" cy="4343400"/>
          </a:xfrm>
          <a:prstGeom prst="round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dirty="0">
                <a:solidFill>
                  <a:srgbClr val="92D050"/>
                </a:solidFill>
              </a:rPr>
              <a:t>Comprehensive Sequencing Data Analysis Tool</a:t>
            </a:r>
          </a:p>
        </p:txBody>
      </p:sp>
      <p:sp>
        <p:nvSpPr>
          <p:cNvPr id="8" name="Rounded Rectangle 7"/>
          <p:cNvSpPr/>
          <p:nvPr/>
        </p:nvSpPr>
        <p:spPr>
          <a:xfrm>
            <a:off x="1816416" y="2095500"/>
            <a:ext cx="1981200" cy="32004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Overall Designing Idea of Pipeline Tool</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8</a:t>
            </a:fld>
            <a:endParaRPr lang="en-US"/>
          </a:p>
        </p:txBody>
      </p:sp>
      <p:sp>
        <p:nvSpPr>
          <p:cNvPr id="3" name="Rounded Rectangle 2"/>
          <p:cNvSpPr/>
          <p:nvPr/>
        </p:nvSpPr>
        <p:spPr>
          <a:xfrm>
            <a:off x="9294812" y="2057400"/>
            <a:ext cx="1981200" cy="32004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Predicting Models Construction</a:t>
            </a:r>
          </a:p>
        </p:txBody>
      </p:sp>
      <p:sp>
        <p:nvSpPr>
          <p:cNvPr id="4" name="Flowchart: Magnetic Disk 3"/>
          <p:cNvSpPr/>
          <p:nvPr/>
        </p:nvSpPr>
        <p:spPr>
          <a:xfrm>
            <a:off x="2054224" y="2971800"/>
            <a:ext cx="1524000" cy="60960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Seq</a:t>
            </a:r>
            <a:r>
              <a:rPr lang="en-US" dirty="0"/>
              <a:t> Data</a:t>
            </a:r>
          </a:p>
        </p:txBody>
      </p:sp>
      <p:sp>
        <p:nvSpPr>
          <p:cNvPr id="7" name="Flowchart: Magnetic Disk 6"/>
          <p:cNvSpPr/>
          <p:nvPr/>
        </p:nvSpPr>
        <p:spPr>
          <a:xfrm>
            <a:off x="2054224" y="3886200"/>
            <a:ext cx="1524000" cy="60960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Label</a:t>
            </a:r>
          </a:p>
        </p:txBody>
      </p:sp>
      <p:sp>
        <p:nvSpPr>
          <p:cNvPr id="5" name="Right Arrow 4"/>
          <p:cNvSpPr/>
          <p:nvPr/>
        </p:nvSpPr>
        <p:spPr>
          <a:xfrm>
            <a:off x="3806824" y="3505200"/>
            <a:ext cx="5487988" cy="3810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336414" y="2095500"/>
            <a:ext cx="1981200" cy="32004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Feature</a:t>
            </a:r>
          </a:p>
          <a:p>
            <a:pPr algn="ctr"/>
            <a:r>
              <a:rPr lang="en-US" dirty="0"/>
              <a:t>Extraction</a:t>
            </a:r>
          </a:p>
        </p:txBody>
      </p:sp>
      <p:sp>
        <p:nvSpPr>
          <p:cNvPr id="14" name="Right Arrow 13"/>
          <p:cNvSpPr/>
          <p:nvPr/>
        </p:nvSpPr>
        <p:spPr>
          <a:xfrm>
            <a:off x="3804919" y="3505200"/>
            <a:ext cx="533400" cy="3810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328724" y="3505200"/>
            <a:ext cx="2966087" cy="3810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6847204" y="2095500"/>
            <a:ext cx="1981200" cy="32004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Feature Selection or Dimensionality Reduction</a:t>
            </a:r>
          </a:p>
        </p:txBody>
      </p:sp>
      <p:sp>
        <p:nvSpPr>
          <p:cNvPr id="17" name="Right Arrow 16"/>
          <p:cNvSpPr/>
          <p:nvPr/>
        </p:nvSpPr>
        <p:spPr>
          <a:xfrm>
            <a:off x="6316346" y="3505200"/>
            <a:ext cx="533400" cy="3810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8830472" y="3505200"/>
            <a:ext cx="464339" cy="38100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1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3" grpId="0" animBg="1"/>
      <p:bldP spid="4" grpId="0" animBg="1"/>
      <p:bldP spid="7" grpId="0" animBg="1"/>
      <p:bldP spid="5" grpId="0" animBg="1"/>
      <p:bldP spid="5" grpId="1" animBg="1"/>
      <p:bldP spid="10" grpId="0" animBg="1"/>
      <p:bldP spid="14" grpId="0" animBg="1"/>
      <p:bldP spid="15" grpId="0" animBg="1"/>
      <p:bldP spid="15" grpId="1" animBg="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07088" y="228600"/>
            <a:ext cx="9782801" cy="808037"/>
          </a:xfrm>
        </p:spPr>
        <p:txBody>
          <a:bodyPr>
            <a:normAutofit/>
          </a:bodyPr>
          <a:lstStyle/>
          <a:p>
            <a:r>
              <a:rPr lang="en-US" b="1" dirty="0">
                <a:solidFill>
                  <a:srgbClr val="00B0F0"/>
                </a:solidFill>
                <a:latin typeface="Tahoma" panose="020B0604030504040204" pitchFamily="34" charset="0"/>
                <a:ea typeface="Tahoma" panose="020B0604030504040204" pitchFamily="34" charset="0"/>
                <a:cs typeface="Tahoma" panose="020B0604030504040204" pitchFamily="34" charset="0"/>
              </a:rPr>
              <a:t>Feature Extraction</a:t>
            </a:r>
          </a:p>
        </p:txBody>
      </p:sp>
      <p:sp>
        <p:nvSpPr>
          <p:cNvPr id="2" name="Slide Number Placeholder 1">
            <a:extLst>
              <a:ext uri="{FF2B5EF4-FFF2-40B4-BE49-F238E27FC236}">
                <a16:creationId xmlns:a16="http://schemas.microsoft.com/office/drawing/2014/main" id="{349E92F3-D36C-464C-9184-5BE821DCD6A5}"/>
              </a:ext>
            </a:extLst>
          </p:cNvPr>
          <p:cNvSpPr>
            <a:spLocks noGrp="1"/>
          </p:cNvSpPr>
          <p:nvPr>
            <p:ph type="sldNum" sz="quarter" idx="12"/>
          </p:nvPr>
        </p:nvSpPr>
        <p:spPr/>
        <p:txBody>
          <a:bodyPr/>
          <a:lstStyle/>
          <a:p>
            <a:fld id="{7DC1BBB0-96F0-4077-A278-0F3FB5C104D3}" type="slidenum">
              <a:rPr lang="en-US" smtClean="0"/>
              <a:t>9</a:t>
            </a:fld>
            <a:endParaRPr lang="en-US"/>
          </a:p>
        </p:txBody>
      </p:sp>
      <p:sp>
        <p:nvSpPr>
          <p:cNvPr id="9" name="Content Placeholder 2">
            <a:extLst>
              <a:ext uri="{FF2B5EF4-FFF2-40B4-BE49-F238E27FC236}">
                <a16:creationId xmlns:a16="http://schemas.microsoft.com/office/drawing/2014/main" id="{7F5DAA0A-2D4B-4E4A-90AA-A18256B2D855}"/>
              </a:ext>
            </a:extLst>
          </p:cNvPr>
          <p:cNvSpPr txBox="1">
            <a:spLocks/>
          </p:cNvSpPr>
          <p:nvPr/>
        </p:nvSpPr>
        <p:spPr>
          <a:xfrm>
            <a:off x="1607088" y="1345908"/>
            <a:ext cx="10202325" cy="457200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r>
              <a:rPr lang="en-US" sz="2600" dirty="0">
                <a:solidFill>
                  <a:schemeClr val="tx2"/>
                </a:solidFill>
                <a:latin typeface="Tahoma" panose="020B0604030504040204" pitchFamily="34" charset="0"/>
                <a:ea typeface="Tahoma" panose="020B0604030504040204" pitchFamily="34" charset="0"/>
                <a:cs typeface="Tahoma" panose="020B0604030504040204" pitchFamily="34" charset="0"/>
              </a:rPr>
              <a:t>Transforming Sequencing Data into mathematical expression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Sequencing property</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Physicochemical property</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Evolution</a:t>
            </a:r>
          </a:p>
          <a:p>
            <a:pPr lvl="1"/>
            <a:r>
              <a:rPr lang="en-US" sz="2200" dirty="0">
                <a:solidFill>
                  <a:schemeClr val="tx2"/>
                </a:solidFill>
                <a:latin typeface="Tahoma" panose="020B0604030504040204" pitchFamily="34" charset="0"/>
                <a:ea typeface="Tahoma" panose="020B0604030504040204" pitchFamily="34" charset="0"/>
                <a:cs typeface="Tahoma" panose="020B0604030504040204" pitchFamily="34" charset="0"/>
              </a:rPr>
              <a:t>Structure </a:t>
            </a:r>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22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pPr lvl="1"/>
            <a:endParaRPr lang="en-US" sz="1400" dirty="0">
              <a:latin typeface="Tahoma" panose="020B0604030504040204" pitchFamily="34" charset="0"/>
              <a:ea typeface="Tahoma" panose="020B0604030504040204" pitchFamily="34" charset="0"/>
              <a:cs typeface="Tahoma" panose="020B0604030504040204" pitchFamily="34" charset="0"/>
            </a:endParaRPr>
          </a:p>
          <a:p>
            <a:endParaRPr lang="en-US" sz="2200" dirty="0"/>
          </a:p>
          <a:p>
            <a:pPr lvl="1"/>
            <a:endParaRPr lang="en-US" sz="2200" dirty="0"/>
          </a:p>
        </p:txBody>
      </p:sp>
      <p:pic>
        <p:nvPicPr>
          <p:cNvPr id="3" name="Picture 2"/>
          <p:cNvPicPr>
            <a:picLocks noChangeAspect="1"/>
          </p:cNvPicPr>
          <p:nvPr/>
        </p:nvPicPr>
        <p:blipFill>
          <a:blip r:embed="rId3"/>
          <a:stretch>
            <a:fillRect/>
          </a:stretch>
        </p:blipFill>
        <p:spPr>
          <a:xfrm>
            <a:off x="2513012" y="3778593"/>
            <a:ext cx="6734175" cy="2124075"/>
          </a:xfrm>
          <a:prstGeom prst="rect">
            <a:avLst/>
          </a:prstGeom>
        </p:spPr>
      </p:pic>
    </p:spTree>
    <p:extLst>
      <p:ext uri="{BB962C8B-B14F-4D97-AF65-F5344CB8AC3E}">
        <p14:creationId xmlns:p14="http://schemas.microsoft.com/office/powerpoint/2010/main" val="23981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10557</TotalTime>
  <Words>2092</Words>
  <Application>Microsoft Office PowerPoint</Application>
  <PresentationFormat>Custom</PresentationFormat>
  <Paragraphs>414</Paragraphs>
  <Slides>40</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Euphemia</vt:lpstr>
      <vt:lpstr>Arial</vt:lpstr>
      <vt:lpstr>Cambria Math</vt:lpstr>
      <vt:lpstr>Tahoma</vt:lpstr>
      <vt:lpstr>Math 16x9</vt:lpstr>
      <vt:lpstr>Machine Learning Algorithms and Computational Tools Development for Analysis of Sequencing and EMR Data </vt:lpstr>
      <vt:lpstr>Outlines</vt:lpstr>
      <vt:lpstr>Next-Generation Sequencing (NGS) Data</vt:lpstr>
      <vt:lpstr>Electronic Medical Record (EMR) Data</vt:lpstr>
      <vt:lpstr>Machine Learning</vt:lpstr>
      <vt:lpstr>Machine Learning in Data Analysis</vt:lpstr>
      <vt:lpstr>Tool Development for Sequencing Data Analysis</vt:lpstr>
      <vt:lpstr>Overall Designing Idea of Pipeline Tool</vt:lpstr>
      <vt:lpstr>Feature Extraction</vt:lpstr>
      <vt:lpstr>Feature Extraction Methods</vt:lpstr>
      <vt:lpstr>DNA or RNA Feature Extraction - Kmer</vt:lpstr>
      <vt:lpstr>Protein Feature Extraction - AAC</vt:lpstr>
      <vt:lpstr>Feature Selection</vt:lpstr>
      <vt:lpstr>Feature Selection Methods</vt:lpstr>
      <vt:lpstr>Dimensionality Reduction</vt:lpstr>
      <vt:lpstr>Dimensionality Reduction Method</vt:lpstr>
      <vt:lpstr>Model Construction</vt:lpstr>
      <vt:lpstr>Deep Learning Classification</vt:lpstr>
      <vt:lpstr>Model Evaluation</vt:lpstr>
      <vt:lpstr>ALLFEATURE</vt:lpstr>
      <vt:lpstr>Prediction Task of DNA Sequencing</vt:lpstr>
      <vt:lpstr>DNA Prediction Results with ExtraTree Feature Selection Method</vt:lpstr>
      <vt:lpstr>Prediction Task of RNA Sequencing</vt:lpstr>
      <vt:lpstr>RNA Prediction Results with ReliefF Feature Selection Method</vt:lpstr>
      <vt:lpstr>Prediction Task of Protein Sequencing</vt:lpstr>
      <vt:lpstr>RNA Prediction Results with ReliefF Feature Selection Method</vt:lpstr>
      <vt:lpstr>Tool Development of EMR Data Analysis</vt:lpstr>
      <vt:lpstr>Predictor Selection</vt:lpstr>
      <vt:lpstr>Data Preprocessing</vt:lpstr>
      <vt:lpstr>Data Summary</vt:lpstr>
      <vt:lpstr>eGFR Prediction Model Construction with Random Forest Regression</vt:lpstr>
      <vt:lpstr>eGFR Prediction with Random Forest Regression</vt:lpstr>
      <vt:lpstr>Feature Importance</vt:lpstr>
      <vt:lpstr>Collaborative Efforts: Chronic Kidney Disease in Agricultural Communities</vt:lpstr>
      <vt:lpstr>Collaborative Efforts: GeneQC</vt:lpstr>
      <vt:lpstr>Collaborative Efforts: Glycine Max RNA-Seq Analysis</vt:lpstr>
      <vt:lpstr>Collaborative Efforts: scRNA-seq Cell Type Prediction </vt:lpstr>
      <vt:lpstr>Collaborative Efforts: Cell Type Classification</vt:lpstr>
      <vt:lpstr>Acknowledgments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Machine learning methods to Bioinformatics &amp; Biomedical Data</dc:title>
  <dc:creator>Gu Shaopeng</dc:creator>
  <cp:lastModifiedBy>Gu,Shaopeng</cp:lastModifiedBy>
  <cp:revision>383</cp:revision>
  <dcterms:created xsi:type="dcterms:W3CDTF">2019-04-23T14:49:08Z</dcterms:created>
  <dcterms:modified xsi:type="dcterms:W3CDTF">2019-10-17T21:46:55Z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